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6" r:id="rId4"/>
    <p:sldId id="286" r:id="rId5"/>
    <p:sldId id="287" r:id="rId6"/>
    <p:sldId id="289" r:id="rId7"/>
    <p:sldId id="267" r:id="rId8"/>
    <p:sldId id="261" r:id="rId9"/>
    <p:sldId id="290" r:id="rId10"/>
    <p:sldId id="263" r:id="rId11"/>
    <p:sldId id="262" r:id="rId12"/>
    <p:sldId id="291" r:id="rId13"/>
    <p:sldId id="264" r:id="rId14"/>
    <p:sldId id="265" r:id="rId15"/>
    <p:sldId id="268" r:id="rId16"/>
    <p:sldId id="274" r:id="rId17"/>
    <p:sldId id="282" r:id="rId18"/>
    <p:sldId id="279" r:id="rId19"/>
    <p:sldId id="280" r:id="rId20"/>
    <p:sldId id="281" r:id="rId21"/>
    <p:sldId id="283" r:id="rId22"/>
    <p:sldId id="269" r:id="rId23"/>
    <p:sldId id="284" r:id="rId24"/>
    <p:sldId id="270" r:id="rId25"/>
    <p:sldId id="285" r:id="rId26"/>
    <p:sldId id="27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C7E7"/>
    <a:srgbClr val="A1B1D0"/>
    <a:srgbClr val="8E9FBB"/>
    <a:srgbClr val="93BEE8"/>
    <a:srgbClr val="EAEEF1"/>
    <a:srgbClr val="DBE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6"/>
    <p:restoredTop sz="94523"/>
  </p:normalViewPr>
  <p:slideViewPr>
    <p:cSldViewPr snapToGrid="0">
      <p:cViewPr>
        <p:scale>
          <a:sx n="81" d="100"/>
          <a:sy n="81" d="100"/>
        </p:scale>
        <p:origin x="7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FF3B9-F482-7B46-AC2C-499C3C8E61F5}" type="datetimeFigureOut">
              <a:rPr kumimoji="1" lang="ko-KR" altLang="en-US" smtClean="0"/>
              <a:t>2024. 9. 4.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D4D30-E46E-954F-95D4-F15F4CD5BE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0058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D4D30-E46E-954F-95D4-F15F4CD5BE7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0257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D4D30-E46E-954F-95D4-F15F4CD5BE7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4132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D4D30-E46E-954F-95D4-F15F4CD5BE7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184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D4D30-E46E-954F-95D4-F15F4CD5BE7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7006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D4D30-E46E-954F-95D4-F15F4CD5BE7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237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D4D30-E46E-954F-95D4-F15F4CD5BE77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560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0A1B1-5A64-E091-57F9-83A37DD08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75E143-337F-BDD0-FE9D-E423FB0E3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D1F4C9-FCD0-EF00-A10C-7FB447172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0EFF-69EB-2546-9A11-D18562516F2F}" type="datetimeFigureOut">
              <a:rPr kumimoji="1" lang="ko-KR" altLang="en-US" smtClean="0"/>
              <a:t>2024. 9. 4.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E6F966-1C50-1091-993C-76312FFE0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9D19CD-B42D-0CB4-8670-BB1F83A7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9265-4E78-4A4D-9530-C6C6E7ACA9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591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D4808-1F11-746F-9341-027EE3A4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7855BE-634A-D059-3150-EBDC767F6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124A1A-9E2F-13DF-8BE4-3E7156DB2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0EFF-69EB-2546-9A11-D18562516F2F}" type="datetimeFigureOut">
              <a:rPr kumimoji="1" lang="ko-KR" altLang="en-US" smtClean="0"/>
              <a:t>2024. 9. 4.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DAC1E2-6407-D9FD-0626-6A0912AEE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BF26FF-4BCE-A59F-27F4-96DC5D19A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9265-4E78-4A4D-9530-C6C6E7ACA9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645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00E9B7-77A3-5A8B-AB24-FE86D9B9E9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1CF068-663A-691F-894D-CDE64825D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B4213D-5362-9C73-98BD-3CCB71D68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0EFF-69EB-2546-9A11-D18562516F2F}" type="datetimeFigureOut">
              <a:rPr kumimoji="1" lang="ko-KR" altLang="en-US" smtClean="0"/>
              <a:t>2024. 9. 4.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73A72E-1B44-6F65-25A2-2404D6595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D49FBA-C427-839E-0C01-5A69F598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9265-4E78-4A4D-9530-C6C6E7ACA9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953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D1358-9529-F350-A69E-BCA7268E2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D84365-7B71-AD4D-A7B6-F0B6A38A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9B216-B601-1783-2437-77A559D23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0EFF-69EB-2546-9A11-D18562516F2F}" type="datetimeFigureOut">
              <a:rPr kumimoji="1" lang="ko-KR" altLang="en-US" smtClean="0"/>
              <a:t>2024. 9. 4.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7DD9D5-FDE2-6E3B-4B8B-8083F096C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0E2116-BFBF-D413-B58C-C2D02ED8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9265-4E78-4A4D-9530-C6C6E7ACA9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459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14303-C33E-B243-8A02-5F887EE93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FA4047-1661-0202-FC2F-52CD73F8A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2DFDD3-2159-9FEC-B1E5-69D6ED4DE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0EFF-69EB-2546-9A11-D18562516F2F}" type="datetimeFigureOut">
              <a:rPr kumimoji="1" lang="ko-KR" altLang="en-US" smtClean="0"/>
              <a:t>2024. 9. 4.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0FE873-8A1B-E262-A093-067AF49B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CF1D1A-E56E-685B-C3D7-947859FDB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9265-4E78-4A4D-9530-C6C6E7ACA9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491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7087DF-C315-7404-4D81-D5C92C896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A07A1C-A258-99CF-971B-15F2E08A45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95AEDD-62E5-1993-EBCE-C4EEC86B3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450919-140D-F6F9-0E9B-BCE8DBAF4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0EFF-69EB-2546-9A11-D18562516F2F}" type="datetimeFigureOut">
              <a:rPr kumimoji="1" lang="ko-KR" altLang="en-US" smtClean="0"/>
              <a:t>2024. 9. 4.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9A58C-F62D-5352-5C67-CCFC18CBA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B4FCEE-F6BB-2A4A-4A55-19CCEC089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9265-4E78-4A4D-9530-C6C6E7ACA9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39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EB7AA-B53A-D5F6-870A-594B3454C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71EA-126E-C160-CA0A-F57D94250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9D6F0F-0C99-5EDD-9F63-1C19873FD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3BA6AE-18E3-DF0E-D719-A2BA1D5BD4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A0AD45-B68A-C6E7-9618-2A0F2DF61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37A4C5-6455-A9AF-5FC4-180FF9AC1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0EFF-69EB-2546-9A11-D18562516F2F}" type="datetimeFigureOut">
              <a:rPr kumimoji="1" lang="ko-KR" altLang="en-US" smtClean="0"/>
              <a:t>2024. 9. 4.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435DEAF-F213-C7D3-3CE5-8BADA0D18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530956-19E1-054F-108D-DFC6871EC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9265-4E78-4A4D-9530-C6C6E7ACA9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749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32AAF-C389-9FB1-BBBE-67F37C24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AB0CEA-5DD3-3150-0241-D76ABC396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0EFF-69EB-2546-9A11-D18562516F2F}" type="datetimeFigureOut">
              <a:rPr kumimoji="1" lang="ko-KR" altLang="en-US" smtClean="0"/>
              <a:t>2024. 9. 4.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CB6F52-C352-FD0F-FC3F-18238C3C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1884F4-D0E5-54BA-1770-904892D5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9265-4E78-4A4D-9530-C6C6E7ACA9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47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45E4B5-96C8-FD2E-109F-927EAEEE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0EFF-69EB-2546-9A11-D18562516F2F}" type="datetimeFigureOut">
              <a:rPr kumimoji="1" lang="ko-KR" altLang="en-US" smtClean="0"/>
              <a:t>2024. 9. 4.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05DC9D-CA2D-3A9E-5C2D-99678699F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4BCEEB-F183-523D-D431-4DA38FBB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9265-4E78-4A4D-9530-C6C6E7ACA9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274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850BB-C12C-C8F0-A631-47581C505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B2ECDD-5D28-9EB1-EB00-9FEB2E6B2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9EB572-9DD4-20AF-1437-13B9A1959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7FF16C-BB0C-C2D3-74B9-30D93C8CB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0EFF-69EB-2546-9A11-D18562516F2F}" type="datetimeFigureOut">
              <a:rPr kumimoji="1" lang="ko-KR" altLang="en-US" smtClean="0"/>
              <a:t>2024. 9. 4.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869974-AAF8-9923-6A01-EA7B26AE8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B51B62-190E-9C0D-BB60-510FE2479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9265-4E78-4A4D-9530-C6C6E7ACA9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988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9F1B4-6817-D1EC-A042-AE5B3B7F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D85EB4-3515-3411-25E8-E7284FC49A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B3CA58-727B-F7AB-E063-D837B628E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6DBFCF-1256-97CC-33F4-32B9FC6D4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0EFF-69EB-2546-9A11-D18562516F2F}" type="datetimeFigureOut">
              <a:rPr kumimoji="1" lang="ko-KR" altLang="en-US" smtClean="0"/>
              <a:t>2024. 9. 4.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AE8892-FFB6-AEE5-8ED6-E0FED4ADF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5A484B-B9DF-EF43-4874-1714A8CC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9265-4E78-4A4D-9530-C6C6E7ACA9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819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33D33F-E41F-F350-8B12-707AE0A0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B181B7-F2CF-C66F-BFCE-7CBB2EC83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8604CD-DC5E-24A3-6955-F4866E599D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3C0EFF-69EB-2546-9A11-D18562516F2F}" type="datetimeFigureOut">
              <a:rPr kumimoji="1" lang="ko-KR" altLang="en-US" smtClean="0"/>
              <a:t>2024. 9. 4.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619AE2-6265-A998-01D4-4F694E8C3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D89F37-5AD0-9B35-5C41-4860D5D27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F59265-4E78-4A4D-9530-C6C6E7ACA9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815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E57BE4B-D902-FC89-F67E-424C6BA06125}"/>
              </a:ext>
            </a:extLst>
          </p:cNvPr>
          <p:cNvGrpSpPr/>
          <p:nvPr/>
        </p:nvGrpSpPr>
        <p:grpSpPr>
          <a:xfrm>
            <a:off x="412750" y="408783"/>
            <a:ext cx="11373754" cy="5993940"/>
            <a:chOff x="412750" y="357985"/>
            <a:chExt cx="11373754" cy="5993940"/>
          </a:xfrm>
          <a:effectLst>
            <a:outerShdw blurRad="4826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사각형: 둥근 모서리 24">
              <a:extLst>
                <a:ext uri="{FF2B5EF4-FFF2-40B4-BE49-F238E27FC236}">
                  <a16:creationId xmlns:a16="http://schemas.microsoft.com/office/drawing/2014/main" id="{B79DA837-0837-E080-BB55-DCE9EA6208D7}"/>
                </a:ext>
              </a:extLst>
            </p:cNvPr>
            <p:cNvSpPr/>
            <p:nvPr/>
          </p:nvSpPr>
          <p:spPr>
            <a:xfrm>
              <a:off x="412750" y="365125"/>
              <a:ext cx="11366500" cy="5986800"/>
            </a:xfrm>
            <a:prstGeom prst="roundRect">
              <a:avLst>
                <a:gd name="adj" fmla="val 340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pic>
          <p:nvPicPr>
            <p:cNvPr id="6" name="그림 5" descr="스케치, 그림, 패턴, 두들이(가) 표시된 사진&#10;&#10;자동 생성된 설명">
              <a:extLst>
                <a:ext uri="{FF2B5EF4-FFF2-40B4-BE49-F238E27FC236}">
                  <a16:creationId xmlns:a16="http://schemas.microsoft.com/office/drawing/2014/main" id="{B5AB282C-FF09-DD3C-0B0F-364033723C4A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554"/>
            <a:stretch>
              <a:fillRect/>
            </a:stretch>
          </p:blipFill>
          <p:spPr>
            <a:xfrm>
              <a:off x="412750" y="357985"/>
              <a:ext cx="11373754" cy="3214631"/>
            </a:xfrm>
            <a:custGeom>
              <a:avLst/>
              <a:gdLst>
                <a:gd name="connsiteX0" fmla="*/ 208527 w 11366500"/>
                <a:gd name="connsiteY0" fmla="*/ 0 h 3214631"/>
                <a:gd name="connsiteX1" fmla="*/ 11157973 w 11366500"/>
                <a:gd name="connsiteY1" fmla="*/ 0 h 3214631"/>
                <a:gd name="connsiteX2" fmla="*/ 11366500 w 11366500"/>
                <a:gd name="connsiteY2" fmla="*/ 208527 h 3214631"/>
                <a:gd name="connsiteX3" fmla="*/ 11366500 w 11366500"/>
                <a:gd name="connsiteY3" fmla="*/ 3214631 h 3214631"/>
                <a:gd name="connsiteX4" fmla="*/ 0 w 11366500"/>
                <a:gd name="connsiteY4" fmla="*/ 3214631 h 3214631"/>
                <a:gd name="connsiteX5" fmla="*/ 0 w 11366500"/>
                <a:gd name="connsiteY5" fmla="*/ 208527 h 3214631"/>
                <a:gd name="connsiteX6" fmla="*/ 208527 w 11366500"/>
                <a:gd name="connsiteY6" fmla="*/ 0 h 321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6500" h="3214631">
                  <a:moveTo>
                    <a:pt x="208527" y="0"/>
                  </a:moveTo>
                  <a:lnTo>
                    <a:pt x="11157973" y="0"/>
                  </a:lnTo>
                  <a:cubicBezTo>
                    <a:pt x="11273139" y="0"/>
                    <a:pt x="11366500" y="93361"/>
                    <a:pt x="11366500" y="208527"/>
                  </a:cubicBezTo>
                  <a:lnTo>
                    <a:pt x="11366500" y="3214631"/>
                  </a:lnTo>
                  <a:lnTo>
                    <a:pt x="0" y="3214631"/>
                  </a:lnTo>
                  <a:lnTo>
                    <a:pt x="0" y="208527"/>
                  </a:lnTo>
                  <a:cubicBezTo>
                    <a:pt x="0" y="93361"/>
                    <a:pt x="93361" y="0"/>
                    <a:pt x="208527" y="0"/>
                  </a:cubicBezTo>
                  <a:close/>
                </a:path>
              </a:pathLst>
            </a:cu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B56346C-4BCA-48C0-33DE-4B2FEC6753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9175" y="2923032"/>
            <a:ext cx="1514475" cy="1514475"/>
          </a:xfrm>
          <a:prstGeom prst="rect">
            <a:avLst/>
          </a:prstGeom>
          <a:effectLst>
            <a:outerShdw blurRad="1397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F7A068-08D7-7CBB-DC25-5C4E3FB8CDFE}"/>
              </a:ext>
            </a:extLst>
          </p:cNvPr>
          <p:cNvSpPr txBox="1"/>
          <p:nvPr/>
        </p:nvSpPr>
        <p:spPr>
          <a:xfrm>
            <a:off x="999631" y="4734816"/>
            <a:ext cx="6099747" cy="954107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폐의약품 무인 수거 기기의 </a:t>
            </a:r>
            <a:endParaRPr lang="en-US" altLang="ko-KR" sz="2800" b="1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ko-KR" altLang="en-US" sz="2800" b="1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최적 입지 선정 방안</a:t>
            </a:r>
            <a:endParaRPr lang="ko-KR" altLang="en-US" sz="2800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9" name="직선 연결선 28">
            <a:extLst>
              <a:ext uri="{FF2B5EF4-FFF2-40B4-BE49-F238E27FC236}">
                <a16:creationId xmlns:a16="http://schemas.microsoft.com/office/drawing/2014/main" id="{A04D8644-59D6-605D-C33E-4C43E2B7C7B2}"/>
              </a:ext>
            </a:extLst>
          </p:cNvPr>
          <p:cNvCxnSpPr/>
          <p:nvPr/>
        </p:nvCxnSpPr>
        <p:spPr>
          <a:xfrm>
            <a:off x="7978899" y="4964719"/>
            <a:ext cx="323668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3028A9-D3BA-BCFE-3673-632E84559EEA}"/>
              </a:ext>
            </a:extLst>
          </p:cNvPr>
          <p:cNvSpPr txBox="1"/>
          <p:nvPr/>
        </p:nvSpPr>
        <p:spPr>
          <a:xfrm>
            <a:off x="7978898" y="4467504"/>
            <a:ext cx="183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🤩 </a:t>
            </a:r>
            <a:r>
              <a:rPr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</a:t>
            </a:r>
            <a:r>
              <a:rPr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F2D97-E9B6-9E21-5B9B-8C1F423AEF2A}"/>
              </a:ext>
            </a:extLst>
          </p:cNvPr>
          <p:cNvSpPr txBox="1"/>
          <p:nvPr/>
        </p:nvSpPr>
        <p:spPr>
          <a:xfrm>
            <a:off x="7978898" y="5046747"/>
            <a:ext cx="356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윤소은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김동혁 이동진 이찬 장영주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장준필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허채은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슬라이드 번호 개체 틀 168">
            <a:extLst>
              <a:ext uri="{FF2B5EF4-FFF2-40B4-BE49-F238E27FC236}">
                <a16:creationId xmlns:a16="http://schemas.microsoft.com/office/drawing/2014/main" id="{67D75A78-5822-3BDD-C268-B73C2F855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fld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4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</a:t>
            </a:r>
            <a:r>
              <a:rPr lang="ko-KR" altLang="en-US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전처리</a:t>
            </a:r>
            <a:endParaRPr lang="ko-KR" altLang="en-US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828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10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77D9F08-B476-5978-DB40-B9691A4F9800}"/>
              </a:ext>
            </a:extLst>
          </p:cNvPr>
          <p:cNvSpPr/>
          <p:nvPr/>
        </p:nvSpPr>
        <p:spPr>
          <a:xfrm>
            <a:off x="709127" y="1516283"/>
            <a:ext cx="10786187" cy="2176040"/>
          </a:xfrm>
          <a:prstGeom prst="roundRect">
            <a:avLst>
              <a:gd name="adj" fmla="val 4433"/>
            </a:avLst>
          </a:prstGeom>
          <a:solidFill>
            <a:schemeClr val="bg1"/>
          </a:solidFill>
          <a:ln>
            <a:noFill/>
          </a:ln>
          <a:effectLst>
            <a:outerShdw blurRad="129466" dist="77787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ED6A72-9EAB-1986-FE79-AD75D2279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285276"/>
              </p:ext>
            </p:extLst>
          </p:nvPr>
        </p:nvGraphicFramePr>
        <p:xfrm>
          <a:off x="923569" y="1641390"/>
          <a:ext cx="4315481" cy="1907972"/>
        </p:xfrm>
        <a:graphic>
          <a:graphicData uri="http://schemas.openxmlformats.org/drawingml/2006/table">
            <a:tbl>
              <a:tblPr firstRow="1" bandRow="1">
                <a:effectLst>
                  <a:outerShdw blurRad="105775" dist="50800" dir="2640000" algn="ctr" rotWithShape="0">
                    <a:srgbClr val="000000">
                      <a:alpha val="46000"/>
                    </a:srgbClr>
                  </a:outerShdw>
                </a:effectLst>
                <a:tableStyleId>{6E25E649-3F16-4E02-A733-19D2CDBF48F0}</a:tableStyleId>
              </a:tblPr>
              <a:tblGrid>
                <a:gridCol w="2759531">
                  <a:extLst>
                    <a:ext uri="{9D8B030D-6E8A-4147-A177-3AD203B41FA5}">
                      <a16:colId xmlns:a16="http://schemas.microsoft.com/office/drawing/2014/main" val="1114269377"/>
                    </a:ext>
                  </a:extLst>
                </a:gridCol>
                <a:gridCol w="1555950">
                  <a:extLst>
                    <a:ext uri="{9D8B030D-6E8A-4147-A177-3AD203B41FA5}">
                      <a16:colId xmlns:a16="http://schemas.microsoft.com/office/drawing/2014/main" val="1992859738"/>
                    </a:ext>
                  </a:extLst>
                </a:gridCol>
              </a:tblGrid>
              <a:tr h="34725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b="1" dirty="0" err="1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업종중분류명</a:t>
                      </a:r>
                      <a:endParaRPr lang="ko-KR" altLang="en-US" sz="1900" b="1" dirty="0"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47538" marR="47538" marT="47538" marB="47538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 err="1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읍면동</a:t>
                      </a:r>
                      <a:endParaRPr lang="ko-KR" altLang="en-US" sz="1900" b="1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1273" marR="91273" marT="45637" marB="4563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058599"/>
                  </a:ext>
                </a:extLst>
              </a:tr>
              <a:tr h="348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91273" marR="91273" marT="45637" marB="45637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역북동</a:t>
                      </a:r>
                      <a:endParaRPr lang="ko-KR" altLang="en-US" sz="1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1273" marR="91273" marT="45637" marB="4563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6756780"/>
                  </a:ext>
                </a:extLst>
              </a:tr>
              <a:tr h="348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91273" marR="91273" marT="45637" marB="45637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삼가동</a:t>
                      </a:r>
                      <a:endParaRPr lang="ko-KR" altLang="en-US" sz="1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1273" marR="91273" marT="45637" marB="4563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1953273"/>
                  </a:ext>
                </a:extLst>
              </a:tr>
              <a:tr h="3484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91273" marR="91273" marT="45637" marB="45637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영덕</a:t>
                      </a:r>
                      <a:r>
                        <a:rPr lang="en-US" altLang="ko-KR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</a:t>
                      </a:r>
                      <a:r>
                        <a:rPr lang="ko-KR" altLang="en-US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동</a:t>
                      </a:r>
                    </a:p>
                  </a:txBody>
                  <a:tcPr marL="91273" marR="91273" marT="45637" marB="4563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4040583"/>
                  </a:ext>
                </a:extLst>
              </a:tr>
              <a:tr h="3484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91273" marR="91273" marT="45637" marB="45637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영덕</a:t>
                      </a:r>
                      <a:r>
                        <a:rPr lang="en-US" altLang="ko-KR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</a:t>
                      </a:r>
                      <a:r>
                        <a:rPr lang="ko-KR" altLang="en-US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동</a:t>
                      </a:r>
                    </a:p>
                  </a:txBody>
                  <a:tcPr marL="91273" marR="91273" marT="45637" marB="4563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5544747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98F878D-C706-FC05-B77E-F7592900D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839384"/>
              </p:ext>
            </p:extLst>
          </p:nvPr>
        </p:nvGraphicFramePr>
        <p:xfrm>
          <a:off x="7175864" y="1845685"/>
          <a:ext cx="4035100" cy="1445741"/>
        </p:xfrm>
        <a:graphic>
          <a:graphicData uri="http://schemas.openxmlformats.org/drawingml/2006/table">
            <a:tbl>
              <a:tblPr firstRow="1" bandRow="1">
                <a:effectLst>
                  <a:outerShdw blurRad="105775" dist="50800" dir="2640000" algn="ctr" rotWithShape="0">
                    <a:srgbClr val="000000">
                      <a:alpha val="46000"/>
                    </a:srgbClr>
                  </a:outerShdw>
                </a:effectLst>
                <a:tableStyleId>{6E25E649-3F16-4E02-A733-19D2CDBF48F0}</a:tableStyleId>
              </a:tblPr>
              <a:tblGrid>
                <a:gridCol w="2580239">
                  <a:extLst>
                    <a:ext uri="{9D8B030D-6E8A-4147-A177-3AD203B41FA5}">
                      <a16:colId xmlns:a16="http://schemas.microsoft.com/office/drawing/2014/main" val="1114269377"/>
                    </a:ext>
                  </a:extLst>
                </a:gridCol>
                <a:gridCol w="1454861">
                  <a:extLst>
                    <a:ext uri="{9D8B030D-6E8A-4147-A177-3AD203B41FA5}">
                      <a16:colId xmlns:a16="http://schemas.microsoft.com/office/drawing/2014/main" val="1992859738"/>
                    </a:ext>
                  </a:extLst>
                </a:gridCol>
              </a:tblGrid>
              <a:tr h="48534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300" dirty="0" err="1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업종중분류명</a:t>
                      </a:r>
                      <a:endParaRPr lang="ko-KR" altLang="en-US" sz="2300" dirty="0"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64289" marR="64289" marT="64289" marB="6428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 err="1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읍면동</a:t>
                      </a:r>
                      <a:endParaRPr lang="ko-KR" altLang="en-US" sz="230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23436" marR="123436" marT="61718" marB="61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058599"/>
                  </a:ext>
                </a:extLst>
              </a:tr>
              <a:tr h="480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23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23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123436" marR="123436" marT="61718" marB="61718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역삼동</a:t>
                      </a:r>
                    </a:p>
                  </a:txBody>
                  <a:tcPr marL="123436" marR="123436" marT="61718" marB="61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6756780"/>
                  </a:ext>
                </a:extLst>
              </a:tr>
              <a:tr h="480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23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23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123436" marR="123436" marT="61718" marB="61718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영덕동</a:t>
                      </a:r>
                      <a:endParaRPr lang="ko-KR" altLang="en-US" sz="23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23436" marR="123436" marT="61718" marB="61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1953273"/>
                  </a:ext>
                </a:extLst>
              </a:tr>
            </a:tbl>
          </a:graphicData>
        </a:graphic>
      </p:graphicFrame>
      <p:sp>
        <p:nvSpPr>
          <p:cNvPr id="7" name="액자 6">
            <a:extLst>
              <a:ext uri="{FF2B5EF4-FFF2-40B4-BE49-F238E27FC236}">
                <a16:creationId xmlns:a16="http://schemas.microsoft.com/office/drawing/2014/main" id="{08DC3ADB-1C32-4AEA-B512-9012FF5474CA}"/>
              </a:ext>
            </a:extLst>
          </p:cNvPr>
          <p:cNvSpPr/>
          <p:nvPr/>
        </p:nvSpPr>
        <p:spPr>
          <a:xfrm>
            <a:off x="9737550" y="1837550"/>
            <a:ext cx="1484989" cy="1460628"/>
          </a:xfrm>
          <a:prstGeom prst="frame">
            <a:avLst>
              <a:gd name="adj1" fmla="val 24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6CEACC7-1386-D93F-B6B7-F084019FB616}"/>
              </a:ext>
            </a:extLst>
          </p:cNvPr>
          <p:cNvSpPr/>
          <p:nvPr/>
        </p:nvSpPr>
        <p:spPr>
          <a:xfrm>
            <a:off x="709127" y="3844040"/>
            <a:ext cx="10786187" cy="2176040"/>
          </a:xfrm>
          <a:prstGeom prst="roundRect">
            <a:avLst>
              <a:gd name="adj" fmla="val 4433"/>
            </a:avLst>
          </a:prstGeom>
          <a:solidFill>
            <a:schemeClr val="bg1"/>
          </a:solidFill>
          <a:ln>
            <a:noFill/>
          </a:ln>
          <a:effectLst>
            <a:outerShdw blurRad="129466" dist="77787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C8FD04C-2E1F-E596-84C3-7698E3153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257975"/>
              </p:ext>
            </p:extLst>
          </p:nvPr>
        </p:nvGraphicFramePr>
        <p:xfrm>
          <a:off x="951296" y="3953636"/>
          <a:ext cx="4287754" cy="1931546"/>
        </p:xfrm>
        <a:graphic>
          <a:graphicData uri="http://schemas.openxmlformats.org/drawingml/2006/table">
            <a:tbl>
              <a:tblPr firstRow="1" bandRow="1">
                <a:effectLst>
                  <a:outerShdw blurRad="105775" dist="50800" dir="2640000" algn="ctr" rotWithShape="0">
                    <a:srgbClr val="000000">
                      <a:alpha val="46000"/>
                    </a:srgbClr>
                  </a:outerShdw>
                </a:effectLst>
                <a:tableStyleId>{6E25E649-3F16-4E02-A733-19D2CDBF48F0}</a:tableStyleId>
              </a:tblPr>
              <a:tblGrid>
                <a:gridCol w="2488411">
                  <a:extLst>
                    <a:ext uri="{9D8B030D-6E8A-4147-A177-3AD203B41FA5}">
                      <a16:colId xmlns:a16="http://schemas.microsoft.com/office/drawing/2014/main" val="1114269377"/>
                    </a:ext>
                  </a:extLst>
                </a:gridCol>
                <a:gridCol w="1799343">
                  <a:extLst>
                    <a:ext uri="{9D8B030D-6E8A-4147-A177-3AD203B41FA5}">
                      <a16:colId xmlns:a16="http://schemas.microsoft.com/office/drawing/2014/main" val="1992859738"/>
                    </a:ext>
                  </a:extLst>
                </a:gridCol>
              </a:tblGrid>
              <a:tr h="3849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dirty="0" err="1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업종중분류명</a:t>
                      </a:r>
                      <a:endParaRPr lang="ko-KR" altLang="en-US" sz="1900" dirty="0"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49537" marR="49537" marT="49537" marB="4953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행정동 코드</a:t>
                      </a:r>
                    </a:p>
                  </a:txBody>
                  <a:tcPr marL="95111" marR="95111" marT="47556" marB="475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058599"/>
                  </a:ext>
                </a:extLst>
              </a:tr>
              <a:tr h="385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95111" marR="95111" marT="47556" marB="47556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41461250</a:t>
                      </a:r>
                      <a:endParaRPr lang="ko-KR" alt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111" marR="95111" marT="47556" marB="475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6756780"/>
                  </a:ext>
                </a:extLst>
              </a:tr>
              <a:tr h="385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95111" marR="95111" marT="47556" marB="47556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41461340</a:t>
                      </a:r>
                      <a:endParaRPr lang="ko-KR" alt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111" marR="95111" marT="47556" marB="475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1953273"/>
                  </a:ext>
                </a:extLst>
              </a:tr>
              <a:tr h="3857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95111" marR="95111" marT="47556" marB="47556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41461256</a:t>
                      </a:r>
                      <a:endParaRPr lang="ko-KR" alt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111" marR="95111" marT="47556" marB="475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4040583"/>
                  </a:ext>
                </a:extLst>
              </a:tr>
              <a:tr h="3857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95111" marR="95111" marT="47556" marB="47556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41461510</a:t>
                      </a:r>
                      <a:endParaRPr lang="ko-KR" alt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111" marR="95111" marT="47556" marB="475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5544747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E9C11D-6C6A-1B01-7C07-F9B7589CF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975610"/>
              </p:ext>
            </p:extLst>
          </p:nvPr>
        </p:nvGraphicFramePr>
        <p:xfrm>
          <a:off x="7199011" y="3948737"/>
          <a:ext cx="4013697" cy="1931546"/>
        </p:xfrm>
        <a:graphic>
          <a:graphicData uri="http://schemas.openxmlformats.org/drawingml/2006/table">
            <a:tbl>
              <a:tblPr firstRow="1" bandRow="1">
                <a:effectLst>
                  <a:outerShdw blurRad="105775" dist="50800" dir="2640000" algn="ctr" rotWithShape="0">
                    <a:srgbClr val="000000">
                      <a:alpha val="46000"/>
                    </a:srgbClr>
                  </a:outerShdw>
                </a:effectLst>
                <a:tableStyleId>{6E25E649-3F16-4E02-A733-19D2CDBF48F0}</a:tableStyleId>
              </a:tblPr>
              <a:tblGrid>
                <a:gridCol w="2566553">
                  <a:extLst>
                    <a:ext uri="{9D8B030D-6E8A-4147-A177-3AD203B41FA5}">
                      <a16:colId xmlns:a16="http://schemas.microsoft.com/office/drawing/2014/main" val="1114269377"/>
                    </a:ext>
                  </a:extLst>
                </a:gridCol>
                <a:gridCol w="1447144">
                  <a:extLst>
                    <a:ext uri="{9D8B030D-6E8A-4147-A177-3AD203B41FA5}">
                      <a16:colId xmlns:a16="http://schemas.microsoft.com/office/drawing/2014/main" val="1992859738"/>
                    </a:ext>
                  </a:extLst>
                </a:gridCol>
              </a:tblGrid>
              <a:tr h="3849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dirty="0" err="1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업종중분류명</a:t>
                      </a:r>
                      <a:endParaRPr lang="ko-KR" altLang="en-US" sz="1900" dirty="0"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49537" marR="49537" marT="49537" marB="4953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읍면동</a:t>
                      </a:r>
                      <a:endParaRPr lang="ko-KR" altLang="en-US" sz="190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111" marR="95111" marT="47556" marB="475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058599"/>
                  </a:ext>
                </a:extLst>
              </a:tr>
              <a:tr h="385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95111" marR="95111" marT="47556" marB="47556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포곡읍</a:t>
                      </a:r>
                      <a:endParaRPr lang="ko-KR" alt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111" marR="95111" marT="47556" marB="475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6756780"/>
                  </a:ext>
                </a:extLst>
              </a:tr>
              <a:tr h="385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95111" marR="95111" marT="47556" marB="47556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원삼면</a:t>
                      </a:r>
                      <a:endParaRPr lang="ko-KR" alt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111" marR="95111" marT="47556" marB="475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1953273"/>
                  </a:ext>
                </a:extLst>
              </a:tr>
              <a:tr h="3857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95111" marR="95111" marT="47556" marB="47556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이동읍</a:t>
                      </a:r>
                      <a:endParaRPr lang="ko-KR" alt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111" marR="95111" marT="47556" marB="475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4040583"/>
                  </a:ext>
                </a:extLst>
              </a:tr>
              <a:tr h="3857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95111" marR="95111" marT="47556" marB="47556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중앙동</a:t>
                      </a:r>
                    </a:p>
                  </a:txBody>
                  <a:tcPr marL="95111" marR="95111" marT="47556" marB="475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5544747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FCADDDA6-7678-BA62-D387-424B4716E6F7}"/>
              </a:ext>
            </a:extLst>
          </p:cNvPr>
          <p:cNvGrpSpPr/>
          <p:nvPr/>
        </p:nvGrpSpPr>
        <p:grpSpPr>
          <a:xfrm>
            <a:off x="5767993" y="2306456"/>
            <a:ext cx="878928" cy="595693"/>
            <a:chOff x="5890705" y="2351417"/>
            <a:chExt cx="669301" cy="777863"/>
          </a:xfrm>
          <a:solidFill>
            <a:srgbClr val="B5C7E7"/>
          </a:solidFill>
        </p:grpSpPr>
        <p:sp>
          <p:nvSpPr>
            <p:cNvPr id="20" name="갈매기형 수장[C] 19">
              <a:extLst>
                <a:ext uri="{FF2B5EF4-FFF2-40B4-BE49-F238E27FC236}">
                  <a16:creationId xmlns:a16="http://schemas.microsoft.com/office/drawing/2014/main" id="{77AE647A-8414-2225-A8D0-737EDBED8246}"/>
                </a:ext>
              </a:extLst>
            </p:cNvPr>
            <p:cNvSpPr/>
            <p:nvPr/>
          </p:nvSpPr>
          <p:spPr>
            <a:xfrm>
              <a:off x="6176442" y="2351417"/>
              <a:ext cx="383564" cy="77786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21" name="갈매기형 수장[C] 20">
              <a:extLst>
                <a:ext uri="{FF2B5EF4-FFF2-40B4-BE49-F238E27FC236}">
                  <a16:creationId xmlns:a16="http://schemas.microsoft.com/office/drawing/2014/main" id="{F6B83B4B-387B-2EF4-BC5C-C908519C43D7}"/>
                </a:ext>
              </a:extLst>
            </p:cNvPr>
            <p:cNvSpPr/>
            <p:nvPr/>
          </p:nvSpPr>
          <p:spPr>
            <a:xfrm>
              <a:off x="5890705" y="2351417"/>
              <a:ext cx="383564" cy="77786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22" name="액자 21">
            <a:extLst>
              <a:ext uri="{FF2B5EF4-FFF2-40B4-BE49-F238E27FC236}">
                <a16:creationId xmlns:a16="http://schemas.microsoft.com/office/drawing/2014/main" id="{55B55EA8-03FC-6EE4-1FB2-DC5D5900E2A4}"/>
              </a:ext>
            </a:extLst>
          </p:cNvPr>
          <p:cNvSpPr/>
          <p:nvPr/>
        </p:nvSpPr>
        <p:spPr>
          <a:xfrm>
            <a:off x="9737550" y="3937932"/>
            <a:ext cx="1487033" cy="1952289"/>
          </a:xfrm>
          <a:prstGeom prst="frame">
            <a:avLst>
              <a:gd name="adj1" fmla="val 325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9E588B-2039-C6AF-C517-DDE649E9BE67}"/>
              </a:ext>
            </a:extLst>
          </p:cNvPr>
          <p:cNvGrpSpPr/>
          <p:nvPr/>
        </p:nvGrpSpPr>
        <p:grpSpPr>
          <a:xfrm>
            <a:off x="5832226" y="4634213"/>
            <a:ext cx="878928" cy="595693"/>
            <a:chOff x="5890705" y="2351417"/>
            <a:chExt cx="669301" cy="777863"/>
          </a:xfrm>
          <a:solidFill>
            <a:srgbClr val="B5C7E7"/>
          </a:solidFill>
        </p:grpSpPr>
        <p:sp>
          <p:nvSpPr>
            <p:cNvPr id="5" name="갈매기형 수장[C] 4">
              <a:extLst>
                <a:ext uri="{FF2B5EF4-FFF2-40B4-BE49-F238E27FC236}">
                  <a16:creationId xmlns:a16="http://schemas.microsoft.com/office/drawing/2014/main" id="{CADF7697-7A11-B84D-4A68-ADFDC02FE62F}"/>
                </a:ext>
              </a:extLst>
            </p:cNvPr>
            <p:cNvSpPr/>
            <p:nvPr/>
          </p:nvSpPr>
          <p:spPr>
            <a:xfrm>
              <a:off x="6176442" y="2351417"/>
              <a:ext cx="383564" cy="77786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6" name="갈매기형 수장[C] 5">
              <a:extLst>
                <a:ext uri="{FF2B5EF4-FFF2-40B4-BE49-F238E27FC236}">
                  <a16:creationId xmlns:a16="http://schemas.microsoft.com/office/drawing/2014/main" id="{41FFDC3B-8D1F-958A-96D3-7E4EE318A2B6}"/>
                </a:ext>
              </a:extLst>
            </p:cNvPr>
            <p:cNvSpPr/>
            <p:nvPr/>
          </p:nvSpPr>
          <p:spPr>
            <a:xfrm>
              <a:off x="5890705" y="2351417"/>
              <a:ext cx="383564" cy="77786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43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</a:t>
            </a:r>
            <a:r>
              <a:rPr lang="ko-KR" altLang="en-US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전처리</a:t>
            </a:r>
            <a:endParaRPr lang="ko-KR" altLang="en-US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0EF796-ED20-F2B6-1E5D-24D244690E23}"/>
              </a:ext>
            </a:extLst>
          </p:cNvPr>
          <p:cNvSpPr txBox="1"/>
          <p:nvPr/>
        </p:nvSpPr>
        <p:spPr>
          <a:xfrm>
            <a:off x="412750" y="1605584"/>
            <a:ext cx="11366500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용인시 </a:t>
            </a:r>
            <a:r>
              <a:rPr kumimoji="1" lang="ko-KR" altLang="en-US" sz="2400" b="1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행정동별</a:t>
            </a: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ko-KR" altLang="en-US" sz="2400" b="1" dirty="0">
                <a:solidFill>
                  <a:srgbClr val="B5C7E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의약품 판매량</a:t>
            </a: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과 </a:t>
            </a:r>
            <a:r>
              <a:rPr kumimoji="1" lang="ko-KR" altLang="en-US" sz="2400" b="1" dirty="0">
                <a:solidFill>
                  <a:srgbClr val="B5C7E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매출건수</a:t>
            </a:r>
            <a:endParaRPr kumimoji="1" lang="en-US" altLang="ko-KR" sz="2400" b="1" dirty="0">
              <a:solidFill>
                <a:srgbClr val="B5C7E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B27D8E-3163-E3A6-12E3-E7528D55A77F}"/>
              </a:ext>
            </a:extLst>
          </p:cNvPr>
          <p:cNvGrpSpPr/>
          <p:nvPr/>
        </p:nvGrpSpPr>
        <p:grpSpPr>
          <a:xfrm>
            <a:off x="1637316" y="2460656"/>
            <a:ext cx="8764846" cy="3265158"/>
            <a:chOff x="1330183" y="2455577"/>
            <a:chExt cx="8764846" cy="326515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6879AA4-85C0-AC39-5631-5B01868DCB35}"/>
                </a:ext>
              </a:extLst>
            </p:cNvPr>
            <p:cNvGrpSpPr/>
            <p:nvPr/>
          </p:nvGrpSpPr>
          <p:grpSpPr>
            <a:xfrm>
              <a:off x="1330183" y="2455577"/>
              <a:ext cx="8764846" cy="3265158"/>
              <a:chOff x="535711" y="1903833"/>
              <a:chExt cx="10369905" cy="386308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38CF5945-390C-5FFD-86A1-1FBDC868A407}"/>
                  </a:ext>
                </a:extLst>
              </p:cNvPr>
              <p:cNvGrpSpPr/>
              <p:nvPr/>
            </p:nvGrpSpPr>
            <p:grpSpPr>
              <a:xfrm>
                <a:off x="7109803" y="3326336"/>
                <a:ext cx="744775" cy="756578"/>
                <a:chOff x="6467861" y="2303566"/>
                <a:chExt cx="669301" cy="777863"/>
              </a:xfrm>
              <a:solidFill>
                <a:srgbClr val="B5C7E7"/>
              </a:solidFill>
            </p:grpSpPr>
            <p:sp>
              <p:nvSpPr>
                <p:cNvPr id="6" name="갈매기형 수장[C] 5">
                  <a:extLst>
                    <a:ext uri="{FF2B5EF4-FFF2-40B4-BE49-F238E27FC236}">
                      <a16:creationId xmlns:a16="http://schemas.microsoft.com/office/drawing/2014/main" id="{E016E6C5-1B9A-A8E0-6F94-D40E542DADBD}"/>
                    </a:ext>
                  </a:extLst>
                </p:cNvPr>
                <p:cNvSpPr/>
                <p:nvPr/>
              </p:nvSpPr>
              <p:spPr>
                <a:xfrm>
                  <a:off x="6753598" y="2303566"/>
                  <a:ext cx="383564" cy="777863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갈매기형 수장[C] 6">
                  <a:extLst>
                    <a:ext uri="{FF2B5EF4-FFF2-40B4-BE49-F238E27FC236}">
                      <a16:creationId xmlns:a16="http://schemas.microsoft.com/office/drawing/2014/main" id="{E342CBB2-47AA-D797-D528-EDEE8F41ADF9}"/>
                    </a:ext>
                  </a:extLst>
                </p:cNvPr>
                <p:cNvSpPr/>
                <p:nvPr/>
              </p:nvSpPr>
              <p:spPr>
                <a:xfrm>
                  <a:off x="6467861" y="2303566"/>
                  <a:ext cx="383564" cy="777863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1CD5529-7EBA-90ED-6CAC-7098EACF03BE}"/>
                  </a:ext>
                </a:extLst>
              </p:cNvPr>
              <p:cNvSpPr/>
              <p:nvPr/>
            </p:nvSpPr>
            <p:spPr>
              <a:xfrm>
                <a:off x="535711" y="1903833"/>
                <a:ext cx="5936536" cy="38613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4657" dist="38100" dir="318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1401E5B8-66A9-197E-A410-8F4399CAF613}"/>
                  </a:ext>
                </a:extLst>
              </p:cNvPr>
              <p:cNvGrpSpPr/>
              <p:nvPr/>
            </p:nvGrpSpPr>
            <p:grpSpPr>
              <a:xfrm>
                <a:off x="8464889" y="1905560"/>
                <a:ext cx="2440727" cy="3861362"/>
                <a:chOff x="7954250" y="1810287"/>
                <a:chExt cx="2440727" cy="3861362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0D3A6264-8FB9-012D-77E6-87383C3C0682}"/>
                    </a:ext>
                  </a:extLst>
                </p:cNvPr>
                <p:cNvSpPr/>
                <p:nvPr/>
              </p:nvSpPr>
              <p:spPr>
                <a:xfrm>
                  <a:off x="7954250" y="1810287"/>
                  <a:ext cx="2440727" cy="38613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4657" dist="38100" dir="318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pic>
              <p:nvPicPr>
                <p:cNvPr id="8" name="그림 7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9C7AEB74-A8E9-10F6-B4AB-21C892C074C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03015" y="1955597"/>
                  <a:ext cx="1962290" cy="357119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5" name="그림 24" descr="텍스트, 스크린샷, 영수증, 화이트이(가) 표시된 사진&#10;&#10;자동 생성된 설명">
              <a:extLst>
                <a:ext uri="{FF2B5EF4-FFF2-40B4-BE49-F238E27FC236}">
                  <a16:creationId xmlns:a16="http://schemas.microsoft.com/office/drawing/2014/main" id="{CAA99DB5-31D3-537E-A8E4-A04B0265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94882" y="2760916"/>
              <a:ext cx="4888278" cy="2659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837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38701" y="1039845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</a:t>
            </a:r>
            <a:r>
              <a:rPr lang="ko-KR" altLang="en-US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전처리</a:t>
            </a:r>
            <a:endParaRPr lang="ko-KR" altLang="en-US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/>
              <a:t>12</a:t>
            </a:fld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D78364D-E854-F640-D1BC-659D975DF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024642"/>
              </p:ext>
            </p:extLst>
          </p:nvPr>
        </p:nvGraphicFramePr>
        <p:xfrm>
          <a:off x="738701" y="2923388"/>
          <a:ext cx="4719967" cy="2246996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472615">
                  <a:extLst>
                    <a:ext uri="{9D8B030D-6E8A-4147-A177-3AD203B41FA5}">
                      <a16:colId xmlns:a16="http://schemas.microsoft.com/office/drawing/2014/main" val="3778454386"/>
                    </a:ext>
                  </a:extLst>
                </a:gridCol>
                <a:gridCol w="472615">
                  <a:extLst>
                    <a:ext uri="{9D8B030D-6E8A-4147-A177-3AD203B41FA5}">
                      <a16:colId xmlns:a16="http://schemas.microsoft.com/office/drawing/2014/main" val="330607395"/>
                    </a:ext>
                  </a:extLst>
                </a:gridCol>
                <a:gridCol w="472615">
                  <a:extLst>
                    <a:ext uri="{9D8B030D-6E8A-4147-A177-3AD203B41FA5}">
                      <a16:colId xmlns:a16="http://schemas.microsoft.com/office/drawing/2014/main" val="2355881766"/>
                    </a:ext>
                  </a:extLst>
                </a:gridCol>
                <a:gridCol w="607606">
                  <a:extLst>
                    <a:ext uri="{9D8B030D-6E8A-4147-A177-3AD203B41FA5}">
                      <a16:colId xmlns:a16="http://schemas.microsoft.com/office/drawing/2014/main" val="154238256"/>
                    </a:ext>
                  </a:extLst>
                </a:gridCol>
                <a:gridCol w="618936">
                  <a:extLst>
                    <a:ext uri="{9D8B030D-6E8A-4147-A177-3AD203B41FA5}">
                      <a16:colId xmlns:a16="http://schemas.microsoft.com/office/drawing/2014/main" val="626304858"/>
                    </a:ext>
                  </a:extLst>
                </a:gridCol>
                <a:gridCol w="618936">
                  <a:extLst>
                    <a:ext uri="{9D8B030D-6E8A-4147-A177-3AD203B41FA5}">
                      <a16:colId xmlns:a16="http://schemas.microsoft.com/office/drawing/2014/main" val="2843098998"/>
                    </a:ext>
                  </a:extLst>
                </a:gridCol>
                <a:gridCol w="431945">
                  <a:extLst>
                    <a:ext uri="{9D8B030D-6E8A-4147-A177-3AD203B41FA5}">
                      <a16:colId xmlns:a16="http://schemas.microsoft.com/office/drawing/2014/main" val="2867849228"/>
                    </a:ext>
                  </a:extLst>
                </a:gridCol>
                <a:gridCol w="431945">
                  <a:extLst>
                    <a:ext uri="{9D8B030D-6E8A-4147-A177-3AD203B41FA5}">
                      <a16:colId xmlns:a16="http://schemas.microsoft.com/office/drawing/2014/main" val="3399118518"/>
                    </a:ext>
                  </a:extLst>
                </a:gridCol>
                <a:gridCol w="592754">
                  <a:extLst>
                    <a:ext uri="{9D8B030D-6E8A-4147-A177-3AD203B41FA5}">
                      <a16:colId xmlns:a16="http://schemas.microsoft.com/office/drawing/2014/main" val="26452242"/>
                    </a:ext>
                  </a:extLst>
                </a:gridCol>
              </a:tblGrid>
              <a:tr h="46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시도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시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구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등록인구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65</a:t>
                      </a:r>
                      <a:r>
                        <a:rPr lang="ko-KR" altLang="en-US" sz="1000" b="1" u="none" strike="noStrike" dirty="0" err="1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세이상</a:t>
                      </a:r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endParaRPr lang="en-US" altLang="ko-KR" sz="1000" b="1" u="none" strike="noStrike" dirty="0">
                        <a:solidFill>
                          <a:schemeClr val="bg1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고령자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65</a:t>
                      </a:r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세미만 </a:t>
                      </a:r>
                      <a:endParaRPr lang="en-US" altLang="ko-KR" sz="1000" b="1" u="none" strike="noStrike" dirty="0">
                        <a:solidFill>
                          <a:schemeClr val="bg1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인구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노선수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판매량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매출 건수</a:t>
                      </a:r>
                      <a:endParaRPr lang="en-US" altLang="ko-KR" sz="1000" b="1" u="none" strike="noStrike" dirty="0">
                        <a:solidFill>
                          <a:schemeClr val="bg1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963111"/>
                  </a:ext>
                </a:extLst>
              </a:tr>
              <a:tr h="296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용인시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기흥구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구갈동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42923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4019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38904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415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2686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55092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8131740"/>
                  </a:ext>
                </a:extLst>
              </a:tr>
              <a:tr h="296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용인시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기흥구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구성동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39523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6692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32831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250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2683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30679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0281851"/>
                  </a:ext>
                </a:extLst>
              </a:tr>
              <a:tr h="296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용인시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기흥구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기흥동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21591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3272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18319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439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1815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9655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6273056"/>
                  </a:ext>
                </a:extLst>
              </a:tr>
              <a:tr h="296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용인시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처인구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남사면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24352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3479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20873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573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1798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13936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5978615"/>
                  </a:ext>
                </a:extLst>
              </a:tr>
              <a:tr h="296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용인시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기흥구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동백동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84135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9289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74846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475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6700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94063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8673879"/>
                  </a:ext>
                </a:extLst>
              </a:tr>
              <a:tr h="296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용인시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처인구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동부동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13920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2212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11708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377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882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2874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2242141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1339EF-AFB3-2527-BF53-9E5CCD851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861717"/>
              </p:ext>
            </p:extLst>
          </p:nvPr>
        </p:nvGraphicFramePr>
        <p:xfrm>
          <a:off x="6469432" y="2921425"/>
          <a:ext cx="5055456" cy="2246996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417853">
                  <a:extLst>
                    <a:ext uri="{9D8B030D-6E8A-4147-A177-3AD203B41FA5}">
                      <a16:colId xmlns:a16="http://schemas.microsoft.com/office/drawing/2014/main" val="3778454386"/>
                    </a:ext>
                  </a:extLst>
                </a:gridCol>
                <a:gridCol w="421530">
                  <a:extLst>
                    <a:ext uri="{9D8B030D-6E8A-4147-A177-3AD203B41FA5}">
                      <a16:colId xmlns:a16="http://schemas.microsoft.com/office/drawing/2014/main" val="330607395"/>
                    </a:ext>
                  </a:extLst>
                </a:gridCol>
                <a:gridCol w="452375">
                  <a:extLst>
                    <a:ext uri="{9D8B030D-6E8A-4147-A177-3AD203B41FA5}">
                      <a16:colId xmlns:a16="http://schemas.microsoft.com/office/drawing/2014/main" val="2355881766"/>
                    </a:ext>
                  </a:extLst>
                </a:gridCol>
                <a:gridCol w="606592">
                  <a:extLst>
                    <a:ext uri="{9D8B030D-6E8A-4147-A177-3AD203B41FA5}">
                      <a16:colId xmlns:a16="http://schemas.microsoft.com/office/drawing/2014/main" val="154238256"/>
                    </a:ext>
                  </a:extLst>
                </a:gridCol>
                <a:gridCol w="597596">
                  <a:extLst>
                    <a:ext uri="{9D8B030D-6E8A-4147-A177-3AD203B41FA5}">
                      <a16:colId xmlns:a16="http://schemas.microsoft.com/office/drawing/2014/main" val="626304858"/>
                    </a:ext>
                  </a:extLst>
                </a:gridCol>
                <a:gridCol w="597596">
                  <a:extLst>
                    <a:ext uri="{9D8B030D-6E8A-4147-A177-3AD203B41FA5}">
                      <a16:colId xmlns:a16="http://schemas.microsoft.com/office/drawing/2014/main" val="2843098998"/>
                    </a:ext>
                  </a:extLst>
                </a:gridCol>
                <a:gridCol w="595668">
                  <a:extLst>
                    <a:ext uri="{9D8B030D-6E8A-4147-A177-3AD203B41FA5}">
                      <a16:colId xmlns:a16="http://schemas.microsoft.com/office/drawing/2014/main" val="2867849228"/>
                    </a:ext>
                  </a:extLst>
                </a:gridCol>
                <a:gridCol w="645790">
                  <a:extLst>
                    <a:ext uri="{9D8B030D-6E8A-4147-A177-3AD203B41FA5}">
                      <a16:colId xmlns:a16="http://schemas.microsoft.com/office/drawing/2014/main" val="3399118518"/>
                    </a:ext>
                  </a:extLst>
                </a:gridCol>
                <a:gridCol w="720456">
                  <a:extLst>
                    <a:ext uri="{9D8B030D-6E8A-4147-A177-3AD203B41FA5}">
                      <a16:colId xmlns:a16="http://schemas.microsoft.com/office/drawing/2014/main" val="26452242"/>
                    </a:ext>
                  </a:extLst>
                </a:gridCol>
              </a:tblGrid>
              <a:tr h="46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시도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시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구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등록인구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65</a:t>
                      </a:r>
                      <a:r>
                        <a:rPr lang="ko-KR" altLang="en-US" sz="1000" b="1" u="none" strike="noStrike" dirty="0" err="1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세이상</a:t>
                      </a:r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endParaRPr lang="en-US" altLang="ko-KR" sz="1000" b="1" u="none" strike="noStrike" dirty="0">
                        <a:solidFill>
                          <a:schemeClr val="bg1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고령자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65</a:t>
                      </a:r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세미만 </a:t>
                      </a:r>
                      <a:endParaRPr lang="en-US" altLang="ko-KR" sz="1000" b="1" u="none" strike="noStrike" dirty="0">
                        <a:solidFill>
                          <a:schemeClr val="bg1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인구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노선수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판매량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매출 건수</a:t>
                      </a:r>
                      <a:endParaRPr lang="en-US" altLang="ko-KR" sz="1000" b="1" u="none" strike="noStrike" dirty="0">
                        <a:solidFill>
                          <a:schemeClr val="bg1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8742" marR="8742" marT="8742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963111"/>
                  </a:ext>
                </a:extLst>
              </a:tr>
              <a:tr h="296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용인시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기흥구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구갈동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0.25694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-0.38459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0.336886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-0.06547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0.020973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0.865176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8131740"/>
                  </a:ext>
                </a:extLst>
              </a:tr>
              <a:tr h="296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용인시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기흥구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구성동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0.092282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0.738498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0.008007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-1.12739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0.018968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-0.03444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0281851"/>
                  </a:ext>
                </a:extLst>
              </a:tr>
              <a:tr h="296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용인시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기흥구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기흥동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-0.77614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-0.69845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-0.77788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0.088993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-0.561189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-0.80916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6273056"/>
                  </a:ext>
                </a:extLst>
              </a:tr>
              <a:tr h="296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용인시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기흥구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동백동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2.252791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1.829656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2.283301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0.320686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2.703865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2.301244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5978615"/>
                  </a:ext>
                </a:extLst>
              </a:tr>
              <a:tr h="296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용인시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기흥구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마북동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-0.24546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0.383882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-0.32396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0.204839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-0.394761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-0.35182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8673879"/>
                  </a:ext>
                </a:extLst>
              </a:tr>
              <a:tr h="296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용인시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기흥구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보라동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-0.18168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-0.12409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-0.18716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-1.00511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-0.358669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-0.32194</a:t>
                      </a:r>
                    </a:p>
                  </a:txBody>
                  <a:tcPr marL="11566" marR="11566" marT="115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2242141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13D5238B-E78A-B7EF-1FB7-D6A3ED556780}"/>
              </a:ext>
            </a:extLst>
          </p:cNvPr>
          <p:cNvGrpSpPr/>
          <p:nvPr/>
        </p:nvGrpSpPr>
        <p:grpSpPr>
          <a:xfrm>
            <a:off x="5613330" y="3807223"/>
            <a:ext cx="701439" cy="475400"/>
            <a:chOff x="5890705" y="2351417"/>
            <a:chExt cx="669301" cy="777863"/>
          </a:xfrm>
          <a:solidFill>
            <a:srgbClr val="B5C7E7"/>
          </a:solidFill>
        </p:grpSpPr>
        <p:sp>
          <p:nvSpPr>
            <p:cNvPr id="9" name="갈매기형 수장[C] 8">
              <a:extLst>
                <a:ext uri="{FF2B5EF4-FFF2-40B4-BE49-F238E27FC236}">
                  <a16:creationId xmlns:a16="http://schemas.microsoft.com/office/drawing/2014/main" id="{A351B3F5-DDB8-5BB4-42E6-DC8A27EC8222}"/>
                </a:ext>
              </a:extLst>
            </p:cNvPr>
            <p:cNvSpPr/>
            <p:nvPr/>
          </p:nvSpPr>
          <p:spPr>
            <a:xfrm>
              <a:off x="6176442" y="2351417"/>
              <a:ext cx="383564" cy="77786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0" name="갈매기형 수장[C] 9">
              <a:extLst>
                <a:ext uri="{FF2B5EF4-FFF2-40B4-BE49-F238E27FC236}">
                  <a16:creationId xmlns:a16="http://schemas.microsoft.com/office/drawing/2014/main" id="{BD84BD99-5522-93A2-6420-3A518A88F28D}"/>
                </a:ext>
              </a:extLst>
            </p:cNvPr>
            <p:cNvSpPr/>
            <p:nvPr/>
          </p:nvSpPr>
          <p:spPr>
            <a:xfrm>
              <a:off x="5890705" y="2351417"/>
              <a:ext cx="383564" cy="77786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5D25457-33B4-0E27-78C1-4ABFDB3C8A6C}"/>
              </a:ext>
            </a:extLst>
          </p:cNvPr>
          <p:cNvSpPr txBox="1"/>
          <p:nvPr/>
        </p:nvSpPr>
        <p:spPr>
          <a:xfrm>
            <a:off x="709126" y="1450416"/>
            <a:ext cx="6654711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StandardScaler</a:t>
            </a:r>
            <a:r>
              <a:rPr kumimoji="1"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적용</a:t>
            </a:r>
            <a:endParaRPr kumimoji="1" lang="en-US" altLang="ko-KR" sz="2400" b="1" dirty="0">
              <a:solidFill>
                <a:srgbClr val="B5C7E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0957C-1D46-4F90-D709-4DCFB66131CC}"/>
              </a:ext>
            </a:extLst>
          </p:cNvPr>
          <p:cNvSpPr txBox="1"/>
          <p:nvPr/>
        </p:nvSpPr>
        <p:spPr>
          <a:xfrm>
            <a:off x="738700" y="5207465"/>
            <a:ext cx="47199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Before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A3242B-6080-A0FD-F188-49A49F21365E}"/>
              </a:ext>
            </a:extLst>
          </p:cNvPr>
          <p:cNvSpPr txBox="1"/>
          <p:nvPr/>
        </p:nvSpPr>
        <p:spPr>
          <a:xfrm>
            <a:off x="6469433" y="5207465"/>
            <a:ext cx="5055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After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570562-62BC-B59E-463B-3DF8F15F6F92}"/>
              </a:ext>
            </a:extLst>
          </p:cNvPr>
          <p:cNvSpPr txBox="1"/>
          <p:nvPr/>
        </p:nvSpPr>
        <p:spPr>
          <a:xfrm>
            <a:off x="738700" y="2119925"/>
            <a:ext cx="1078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특정 </a:t>
            </a:r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feature</a:t>
            </a:r>
            <a:r>
              <a:rPr kumimoji="1"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스케일에 거리가 좌우되지 않도록 각각의 </a:t>
            </a:r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feature</a:t>
            </a:r>
            <a:r>
              <a:rPr kumimoji="1"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들에 대해 표준화 작업을 수행</a:t>
            </a:r>
            <a:endParaRPr kumimoji="1"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73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모델링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/>
              <a:t>13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A14CB2-41FA-6736-F603-09FBD8E5DCD3}"/>
              </a:ext>
            </a:extLst>
          </p:cNvPr>
          <p:cNvGrpSpPr/>
          <p:nvPr/>
        </p:nvGrpSpPr>
        <p:grpSpPr>
          <a:xfrm>
            <a:off x="744831" y="2297508"/>
            <a:ext cx="5722591" cy="2894978"/>
            <a:chOff x="2296221" y="1667052"/>
            <a:chExt cx="7005453" cy="32636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7A84D1-F712-0900-C3CA-E40F47D1C79C}"/>
                </a:ext>
              </a:extLst>
            </p:cNvPr>
            <p:cNvSpPr/>
            <p:nvPr/>
          </p:nvSpPr>
          <p:spPr>
            <a:xfrm>
              <a:off x="2296221" y="1667052"/>
              <a:ext cx="7005453" cy="32636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4657" dist="38100" dir="318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5B0C4F2-89AD-D5BB-9E79-5B8C1CA10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3854" y="1760675"/>
              <a:ext cx="6330185" cy="3076449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780A5CC-BD73-847A-5174-9AB2AB63836A}"/>
              </a:ext>
            </a:extLst>
          </p:cNvPr>
          <p:cNvSpPr txBox="1"/>
          <p:nvPr/>
        </p:nvSpPr>
        <p:spPr>
          <a:xfrm>
            <a:off x="709127" y="1450416"/>
            <a:ext cx="2834892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K-Means</a:t>
            </a: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알고리즘</a:t>
            </a:r>
            <a:endParaRPr kumimoji="1" lang="en-US" altLang="ko-KR" sz="2400" b="1" dirty="0">
              <a:solidFill>
                <a:srgbClr val="B5C7E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4F83575-0D85-6333-315E-17170E47F08E}"/>
              </a:ext>
            </a:extLst>
          </p:cNvPr>
          <p:cNvGrpSpPr/>
          <p:nvPr/>
        </p:nvGrpSpPr>
        <p:grpSpPr>
          <a:xfrm>
            <a:off x="6637560" y="2736757"/>
            <a:ext cx="4971552" cy="2372682"/>
            <a:chOff x="6637560" y="2488817"/>
            <a:chExt cx="4971552" cy="23726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3DE696-4E5E-7CBF-51FF-E970F8CA090F}"/>
                </a:ext>
              </a:extLst>
            </p:cNvPr>
            <p:cNvSpPr txBox="1"/>
            <p:nvPr/>
          </p:nvSpPr>
          <p:spPr>
            <a:xfrm>
              <a:off x="6637560" y="4276724"/>
              <a:ext cx="488732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실루엣 계수 </a:t>
              </a:r>
              <a:r>
                <a:rPr lang="ko-KR" altLang="en-US" sz="16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기반 적절한 클러스터 계수 </a:t>
              </a:r>
              <a:r>
                <a:rPr lang="en-US" altLang="ko-KR" sz="1600" b="1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:</a:t>
              </a:r>
              <a:r>
                <a:rPr lang="ko-KR" altLang="en-US" sz="1600" b="1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</a:t>
              </a:r>
              <a:r>
                <a:rPr lang="en-US" altLang="ko-KR" sz="1600" b="1" dirty="0">
                  <a:solidFill>
                    <a:srgbClr val="B5C7E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3~5</a:t>
              </a:r>
              <a:endParaRPr lang="ko-KR" altLang="en-US" sz="1600" b="1" dirty="0">
                <a:solidFill>
                  <a:srgbClr val="B5C7E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ctr"/>
              <a:r>
                <a:rPr lang="en-US" altLang="ko-KR" sz="1600" b="1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Inertia </a:t>
              </a:r>
              <a:r>
                <a:rPr lang="ko-KR" altLang="en-US" sz="16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기반 적절한 클러스터 개수 </a:t>
              </a:r>
              <a:r>
                <a:rPr lang="en-US" altLang="ko-KR" sz="1600" b="1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:</a:t>
              </a:r>
              <a:r>
                <a:rPr lang="ko-KR" altLang="en-US" sz="1600" b="1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</a:t>
              </a:r>
              <a:r>
                <a:rPr lang="en-US" altLang="ko-KR" sz="1600" b="1" dirty="0">
                  <a:solidFill>
                    <a:srgbClr val="B5C7E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3~4</a:t>
              </a:r>
              <a:r>
                <a:rPr lang="ko-KR" altLang="en-US" sz="1600" b="1" dirty="0">
                  <a:solidFill>
                    <a:srgbClr val="B5C7E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개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3DD68D-687C-16E0-BF05-A175E1A3524B}"/>
                </a:ext>
              </a:extLst>
            </p:cNvPr>
            <p:cNvSpPr txBox="1"/>
            <p:nvPr/>
          </p:nvSpPr>
          <p:spPr>
            <a:xfrm>
              <a:off x="6637560" y="2488817"/>
              <a:ext cx="4971552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sz="2000" b="1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모든 지수가 </a:t>
              </a:r>
              <a:r>
                <a:rPr lang="ko-KR" altLang="en-US" sz="2000" b="1" dirty="0">
                  <a:solidFill>
                    <a:srgbClr val="8E9FBB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연속적인 수치형 </a:t>
              </a:r>
              <a:r>
                <a:rPr lang="ko-KR" altLang="en-US" sz="2000" b="1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값</a:t>
              </a:r>
              <a:endPara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endPara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lang="en-US" altLang="ko-KR" sz="2000" b="1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2.</a:t>
              </a:r>
              <a:r>
                <a:rPr lang="ko-KR" altLang="en-US" sz="2000" b="1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같은 군집의 행정동의 경우 </a:t>
              </a:r>
              <a:br>
                <a:rPr lang="en-US" altLang="ko-KR" sz="2000" b="1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</a:br>
              <a:r>
                <a:rPr lang="ko-KR" altLang="en-US" sz="2000" b="1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     </a:t>
              </a:r>
              <a:r>
                <a:rPr lang="ko-KR" altLang="en-US" sz="2000" b="1" dirty="0">
                  <a:solidFill>
                    <a:srgbClr val="8E9FBB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비교적 밀집해서 분포</a:t>
              </a:r>
              <a:r>
                <a:rPr lang="ko-KR" altLang="en-US" sz="2000" b="1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해 있을 것이라는 가정</a:t>
              </a:r>
              <a:endParaRPr lang="ko-KR" altLang="en-US" sz="2000" b="1" dirty="0">
                <a:solidFill>
                  <a:srgbClr val="B5C7E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03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모델링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/>
              <a:t>14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E55995E-ABFC-B993-1F0B-1AF362B8DCB8}"/>
              </a:ext>
            </a:extLst>
          </p:cNvPr>
          <p:cNvGrpSpPr>
            <a:grpSpLocks noChangeAspect="1"/>
          </p:cNvGrpSpPr>
          <p:nvPr/>
        </p:nvGrpSpPr>
        <p:grpSpPr>
          <a:xfrm>
            <a:off x="3592198" y="2127600"/>
            <a:ext cx="5007604" cy="3279600"/>
            <a:chOff x="3670300" y="1733160"/>
            <a:chExt cx="5017676" cy="32636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041072D-D640-69F7-99B9-C41212682D2D}"/>
                </a:ext>
              </a:extLst>
            </p:cNvPr>
            <p:cNvSpPr/>
            <p:nvPr/>
          </p:nvSpPr>
          <p:spPr>
            <a:xfrm>
              <a:off x="3670300" y="1733160"/>
              <a:ext cx="5017676" cy="32636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4657" dist="38100" dir="318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666B27A-6331-6B9E-9B1E-EA5C712E5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43137" y="1823981"/>
              <a:ext cx="4672001" cy="308205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2DCF498-5C38-9B52-CCFB-31BDF05CAB62}"/>
              </a:ext>
            </a:extLst>
          </p:cNvPr>
          <p:cNvSpPr txBox="1"/>
          <p:nvPr/>
        </p:nvSpPr>
        <p:spPr>
          <a:xfrm>
            <a:off x="709126" y="1450416"/>
            <a:ext cx="7296737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엘보우를</a:t>
            </a: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사용하여 최적의 클러스터 개수 구하기</a:t>
            </a:r>
            <a:endParaRPr kumimoji="1" lang="en-US" altLang="ko-KR" sz="2400" b="1" dirty="0">
              <a:solidFill>
                <a:srgbClr val="B5C7E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63DD3E-E946-8C61-4F7E-8B6A64425812}"/>
              </a:ext>
            </a:extLst>
          </p:cNvPr>
          <p:cNvSpPr txBox="1"/>
          <p:nvPr/>
        </p:nvSpPr>
        <p:spPr>
          <a:xfrm>
            <a:off x="412750" y="5701929"/>
            <a:ext cx="1136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최종 클러스터 개수 </a:t>
            </a:r>
            <a:r>
              <a:rPr lang="en-US" altLang="ko-KR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b="1" dirty="0">
                <a:solidFill>
                  <a:srgbClr val="B5C7E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</a:t>
            </a:r>
            <a:endParaRPr lang="ko-KR" altLang="en-US" b="1" dirty="0">
              <a:solidFill>
                <a:srgbClr val="B5C7E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46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모델링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평가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/>
              <a:t>15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27138C-9B32-C09A-8686-DBB01DFEBD64}"/>
              </a:ext>
            </a:extLst>
          </p:cNvPr>
          <p:cNvGrpSpPr>
            <a:grpSpLocks noChangeAspect="1"/>
          </p:cNvGrpSpPr>
          <p:nvPr/>
        </p:nvGrpSpPr>
        <p:grpSpPr>
          <a:xfrm>
            <a:off x="856737" y="2093168"/>
            <a:ext cx="5442289" cy="3541513"/>
            <a:chOff x="3592924" y="1560127"/>
            <a:chExt cx="5017676" cy="32636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00954AE-5E89-8762-22DB-FC5E2BA5364A}"/>
                </a:ext>
              </a:extLst>
            </p:cNvPr>
            <p:cNvSpPr/>
            <p:nvPr/>
          </p:nvSpPr>
          <p:spPr>
            <a:xfrm>
              <a:off x="3592924" y="1560127"/>
              <a:ext cx="5017676" cy="32636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4657" dist="38100" dir="318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902EC13-A86F-1FF3-AB33-A3EE212AD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0345" y="1617459"/>
              <a:ext cx="4271309" cy="313810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41D79CB-7D17-B26A-0E11-30BF76E31381}"/>
              </a:ext>
            </a:extLst>
          </p:cNvPr>
          <p:cNvSpPr txBox="1"/>
          <p:nvPr/>
        </p:nvSpPr>
        <p:spPr>
          <a:xfrm>
            <a:off x="709126" y="1450416"/>
            <a:ext cx="6654711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실루엣 분석 </a:t>
            </a:r>
            <a:r>
              <a:rPr kumimoji="1"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</a:t>
            </a: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ko-KR" altLang="en-US" sz="2400" b="1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군집별</a:t>
            </a: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실루엣 계수 최적화</a:t>
            </a:r>
            <a:endParaRPr kumimoji="1" lang="en-US" altLang="ko-KR" sz="2400" b="1" dirty="0">
              <a:solidFill>
                <a:srgbClr val="B5C7E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2500A7B4-CA88-B022-9219-B66DABFB18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2298794"/>
                  </p:ext>
                </p:extLst>
              </p:nvPr>
            </p:nvGraphicFramePr>
            <p:xfrm>
              <a:off x="6743013" y="3109704"/>
              <a:ext cx="4626944" cy="1429983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105775" dist="50800" dir="2640000" algn="ctr" rotWithShape="0">
                        <a:srgbClr val="000000">
                          <a:alpha val="46000"/>
                        </a:srgbClr>
                      </a:outerShdw>
                    </a:effectLst>
                    <a:tableStyleId>{6E25E649-3F16-4E02-A733-19D2CDBF48F0}</a:tableStyleId>
                  </a:tblPr>
                  <a:tblGrid>
                    <a:gridCol w="1446732">
                      <a:extLst>
                        <a:ext uri="{9D8B030D-6E8A-4147-A177-3AD203B41FA5}">
                          <a16:colId xmlns:a16="http://schemas.microsoft.com/office/drawing/2014/main" val="3687792006"/>
                        </a:ext>
                      </a:extLst>
                    </a:gridCol>
                    <a:gridCol w="1455658">
                      <a:extLst>
                        <a:ext uri="{9D8B030D-6E8A-4147-A177-3AD203B41FA5}">
                          <a16:colId xmlns:a16="http://schemas.microsoft.com/office/drawing/2014/main" val="1114269377"/>
                        </a:ext>
                      </a:extLst>
                    </a:gridCol>
                    <a:gridCol w="1724554">
                      <a:extLst>
                        <a:ext uri="{9D8B030D-6E8A-4147-A177-3AD203B41FA5}">
                          <a16:colId xmlns:a16="http://schemas.microsoft.com/office/drawing/2014/main" val="1992859738"/>
                        </a:ext>
                      </a:extLst>
                    </a:gridCol>
                  </a:tblGrid>
                  <a:tr h="347255">
                    <a:tc>
                      <a:txBody>
                        <a:bodyPr/>
                        <a:lstStyle/>
                        <a:p>
                          <a:pPr algn="ctr"/>
                          <a:endParaRPr lang="ko-KR" altLang="en-US" sz="1600" b="1" dirty="0">
                            <a:effectLst/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47538" marR="47538" marT="47538" marB="47538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5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900" b="1" dirty="0">
                              <a:effectLst/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F-statistic</a:t>
                          </a:r>
                          <a:endParaRPr lang="ko-KR" altLang="en-US" sz="1900" b="1" dirty="0">
                            <a:effectLst/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47538" marR="47538" marT="47538" marB="47538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5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900" b="1" dirty="0"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p-value</a:t>
                          </a:r>
                          <a:endParaRPr lang="ko-KR" altLang="en-US" sz="1900" b="1" dirty="0"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91273" marR="91273" marT="45637" marB="4563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5400" cmpd="sng"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5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058599"/>
                      </a:ext>
                    </a:extLst>
                  </a:tr>
                  <a:tr h="3484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ko-KR" altLang="en-US" sz="1600" b="1" dirty="0">
                              <a:solidFill>
                                <a:schemeClr val="bg1"/>
                              </a:solidFill>
                            </a:rPr>
                            <a:t>접근성 지수</a:t>
                          </a:r>
                          <a:endParaRPr kumimoji="1" lang="en-US" altLang="ko-KR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1273" marR="91273" marT="45637" marB="45637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5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107.050751</a:t>
                          </a:r>
                          <a:endParaRPr lang="ko-KR" altLang="en-US" sz="16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91273" marR="91273" marT="45637" marB="45637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1.389461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retendard Light" panose="02000403000000020004" pitchFamily="2" charset="-127"/>
                                      <a:cs typeface="Pretendard Light" panose="02000403000000020004" pitchFamily="2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retendard Light" panose="02000403000000020004" pitchFamily="2" charset="-127"/>
                                      <a:cs typeface="Pretendard Light" panose="02000403000000020004" pitchFamily="2" charset="-127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retendard Light" panose="02000403000000020004" pitchFamily="2" charset="-127"/>
                                      <a:cs typeface="Pretendard Light" panose="02000403000000020004" pitchFamily="2" charset="-127"/>
                                    </a:rPr>
                                    <m:t>−18</m:t>
                                  </m:r>
                                </m:sup>
                              </m:sSup>
                            </m:oMath>
                          </a14:m>
                          <a:endParaRPr lang="ko-KR" altLang="en-US" sz="16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91273" marR="91273" marT="45637" marB="4563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76756780"/>
                      </a:ext>
                    </a:extLst>
                  </a:tr>
                  <a:tr h="3484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ko-KR" altLang="en-US" sz="1600" b="1" dirty="0">
                              <a:solidFill>
                                <a:schemeClr val="bg1"/>
                              </a:solidFill>
                            </a:rPr>
                            <a:t>등록인구</a:t>
                          </a:r>
                          <a:endParaRPr kumimoji="1" lang="en-US" altLang="ko-KR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1273" marR="91273" marT="45637" marB="45637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5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99.217351</a:t>
                          </a:r>
                          <a:endParaRPr lang="ko-KR" altLang="en-US" sz="16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91273" marR="91273" marT="45637" marB="45637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5.006532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retendard Light" panose="02000403000000020004" pitchFamily="2" charset="-127"/>
                                      <a:cs typeface="Pretendard Light" panose="02000403000000020004" pitchFamily="2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retendard Light" panose="02000403000000020004" pitchFamily="2" charset="-127"/>
                                      <a:cs typeface="Pretendard Light" panose="02000403000000020004" pitchFamily="2" charset="-127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retendard Light" panose="02000403000000020004" pitchFamily="2" charset="-127"/>
                                      <a:cs typeface="Pretendard Light" panose="02000403000000020004" pitchFamily="2" charset="-127"/>
                                    </a:rPr>
                                    <m:t>−18</m:t>
                                  </m:r>
                                </m:sup>
                              </m:sSup>
                            </m:oMath>
                          </a14:m>
                          <a:endParaRPr lang="ko-KR" altLang="en-US" sz="16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91273" marR="91273" marT="45637" marB="4563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1953273"/>
                      </a:ext>
                    </a:extLst>
                  </a:tr>
                  <a:tr h="3484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ko-KR" altLang="en-US" sz="1600" b="1" dirty="0">
                              <a:solidFill>
                                <a:schemeClr val="bg1"/>
                              </a:solidFill>
                            </a:rPr>
                            <a:t>판매량 지수</a:t>
                          </a:r>
                        </a:p>
                      </a:txBody>
                      <a:tcPr marL="91273" marR="91273" marT="45637" marB="45637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5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99.180519</a:t>
                          </a:r>
                          <a:endParaRPr lang="ko-KR" altLang="en-US" sz="16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91273" marR="91273" marT="45637" marB="45637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5.037851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retendard Light" panose="02000403000000020004" pitchFamily="2" charset="-127"/>
                                      <a:cs typeface="Pretendard Light" panose="02000403000000020004" pitchFamily="2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retendard Light" panose="02000403000000020004" pitchFamily="2" charset="-127"/>
                                      <a:cs typeface="Pretendard Light" panose="02000403000000020004" pitchFamily="2" charset="-127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retendard Light" panose="02000403000000020004" pitchFamily="2" charset="-127"/>
                                      <a:cs typeface="Pretendard Light" panose="02000403000000020004" pitchFamily="2" charset="-127"/>
                                    </a:rPr>
                                    <m:t>−18</m:t>
                                  </m:r>
                                </m:sup>
                              </m:sSup>
                            </m:oMath>
                          </a14:m>
                          <a:endParaRPr lang="ko-KR" altLang="en-US" sz="16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91273" marR="91273" marT="45637" marB="4563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340405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2500A7B4-CA88-B022-9219-B66DABFB18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2298794"/>
                  </p:ext>
                </p:extLst>
              </p:nvPr>
            </p:nvGraphicFramePr>
            <p:xfrm>
              <a:off x="6743013" y="3109704"/>
              <a:ext cx="4626944" cy="1429983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105775" dist="50800" dir="2640000" algn="ctr" rotWithShape="0">
                        <a:srgbClr val="000000">
                          <a:alpha val="46000"/>
                        </a:srgbClr>
                      </a:outerShdw>
                    </a:effectLst>
                    <a:tableStyleId>{6E25E649-3F16-4E02-A733-19D2CDBF48F0}</a:tableStyleId>
                  </a:tblPr>
                  <a:tblGrid>
                    <a:gridCol w="1446732">
                      <a:extLst>
                        <a:ext uri="{9D8B030D-6E8A-4147-A177-3AD203B41FA5}">
                          <a16:colId xmlns:a16="http://schemas.microsoft.com/office/drawing/2014/main" val="3687792006"/>
                        </a:ext>
                      </a:extLst>
                    </a:gridCol>
                    <a:gridCol w="1455658">
                      <a:extLst>
                        <a:ext uri="{9D8B030D-6E8A-4147-A177-3AD203B41FA5}">
                          <a16:colId xmlns:a16="http://schemas.microsoft.com/office/drawing/2014/main" val="1114269377"/>
                        </a:ext>
                      </a:extLst>
                    </a:gridCol>
                    <a:gridCol w="1724554">
                      <a:extLst>
                        <a:ext uri="{9D8B030D-6E8A-4147-A177-3AD203B41FA5}">
                          <a16:colId xmlns:a16="http://schemas.microsoft.com/office/drawing/2014/main" val="1992859738"/>
                        </a:ext>
                      </a:extLst>
                    </a:gridCol>
                  </a:tblGrid>
                  <a:tr h="384636">
                    <a:tc>
                      <a:txBody>
                        <a:bodyPr/>
                        <a:lstStyle/>
                        <a:p>
                          <a:pPr algn="ctr"/>
                          <a:endParaRPr lang="ko-KR" altLang="en-US" sz="1600" b="1" dirty="0">
                            <a:effectLst/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47538" marR="47538" marT="47538" marB="47538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5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900" b="1" dirty="0">
                              <a:effectLst/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F-statistic</a:t>
                          </a:r>
                          <a:endParaRPr lang="ko-KR" altLang="en-US" sz="1900" b="1" dirty="0">
                            <a:effectLst/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47538" marR="47538" marT="47538" marB="47538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5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900" b="1" dirty="0"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p-value</a:t>
                          </a:r>
                          <a:endParaRPr lang="ko-KR" altLang="en-US" sz="1900" b="1" dirty="0"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91273" marR="91273" marT="45637" marB="4563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5400" cmpd="sng"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5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058599"/>
                      </a:ext>
                    </a:extLst>
                  </a:tr>
                  <a:tr h="3484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ko-KR" altLang="en-US" sz="1600" b="1" dirty="0">
                              <a:solidFill>
                                <a:schemeClr val="bg1"/>
                              </a:solidFill>
                            </a:rPr>
                            <a:t>접근성 지수</a:t>
                          </a:r>
                          <a:endParaRPr kumimoji="1" lang="en-US" altLang="ko-KR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1273" marR="91273" marT="45637" marB="45637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5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107.050751</a:t>
                          </a:r>
                          <a:endParaRPr lang="ko-KR" altLang="en-US" sz="16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91273" marR="91273" marT="45637" marB="45637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273" marR="91273" marT="45637" marB="4563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72794" t="-133333" r="-8088" b="-248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6756780"/>
                      </a:ext>
                    </a:extLst>
                  </a:tr>
                  <a:tr h="3484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ko-KR" altLang="en-US" sz="1600" b="1" dirty="0">
                              <a:solidFill>
                                <a:schemeClr val="bg1"/>
                              </a:solidFill>
                            </a:rPr>
                            <a:t>등록인구</a:t>
                          </a:r>
                          <a:endParaRPr kumimoji="1" lang="en-US" altLang="ko-KR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1273" marR="91273" marT="45637" marB="45637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5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99.217351</a:t>
                          </a:r>
                          <a:endParaRPr lang="ko-KR" altLang="en-US" sz="16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91273" marR="91273" marT="45637" marB="45637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273" marR="91273" marT="45637" marB="4563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72794" t="-225000" r="-8088" b="-139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1953273"/>
                      </a:ext>
                    </a:extLst>
                  </a:tr>
                  <a:tr h="3484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ko-KR" altLang="en-US" sz="1600" b="1" dirty="0">
                              <a:solidFill>
                                <a:schemeClr val="bg1"/>
                              </a:solidFill>
                            </a:rPr>
                            <a:t>판매량 지수</a:t>
                          </a:r>
                        </a:p>
                      </a:txBody>
                      <a:tcPr marL="91273" marR="91273" marT="45637" marB="45637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5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99.180519</a:t>
                          </a:r>
                          <a:endParaRPr lang="ko-KR" altLang="en-US" sz="16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91273" marR="91273" marT="45637" marB="45637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273" marR="91273" marT="45637" marB="4563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72794" t="-325000" r="-8088" b="-39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40405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7604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모델링 평가 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군집 분석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523107-D4D4-3D75-3071-E4C654877595}"/>
              </a:ext>
            </a:extLst>
          </p:cNvPr>
          <p:cNvGrpSpPr/>
          <p:nvPr/>
        </p:nvGrpSpPr>
        <p:grpSpPr>
          <a:xfrm>
            <a:off x="2789654" y="1529235"/>
            <a:ext cx="6612691" cy="4661772"/>
            <a:chOff x="710861" y="2061244"/>
            <a:chExt cx="5903551" cy="416184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73A52F-01AB-268C-779F-08BB3CCB876D}"/>
                </a:ext>
              </a:extLst>
            </p:cNvPr>
            <p:cNvSpPr/>
            <p:nvPr/>
          </p:nvSpPr>
          <p:spPr>
            <a:xfrm>
              <a:off x="710861" y="2061244"/>
              <a:ext cx="5903551" cy="4161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4657" dist="38100" dir="318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646759E-959A-0C97-C157-394C88780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0861" y="2131294"/>
              <a:ext cx="5795625" cy="402616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7BDF219-2D9D-F896-C2DF-EDE3B1F73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65702" y="4862927"/>
              <a:ext cx="3840785" cy="1067274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AE0AB8-0B49-EE53-6A8F-13CA5D3DEC1B}"/>
              </a:ext>
            </a:extLst>
          </p:cNvPr>
          <p:cNvSpPr/>
          <p:nvPr/>
        </p:nvSpPr>
        <p:spPr>
          <a:xfrm>
            <a:off x="3507545" y="1543376"/>
            <a:ext cx="1106657" cy="1306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6D401-075E-771C-BFF1-FBBDFA0EB5D0}"/>
              </a:ext>
            </a:extLst>
          </p:cNvPr>
          <p:cNvSpPr/>
          <p:nvPr/>
        </p:nvSpPr>
        <p:spPr>
          <a:xfrm>
            <a:off x="5447277" y="1544256"/>
            <a:ext cx="1455271" cy="1306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3FE99D-8D9F-161F-BA90-90A971EFD960}"/>
              </a:ext>
            </a:extLst>
          </p:cNvPr>
          <p:cNvSpPr/>
          <p:nvPr/>
        </p:nvSpPr>
        <p:spPr>
          <a:xfrm>
            <a:off x="7635976" y="1542359"/>
            <a:ext cx="1455271" cy="1306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067B7B-A64B-851D-BAAC-7D80A320B918}"/>
              </a:ext>
            </a:extLst>
          </p:cNvPr>
          <p:cNvSpPr/>
          <p:nvPr/>
        </p:nvSpPr>
        <p:spPr>
          <a:xfrm>
            <a:off x="7544536" y="3072239"/>
            <a:ext cx="1455271" cy="1306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98031B-D014-632A-4AF2-2D6AC8CA792E}"/>
              </a:ext>
            </a:extLst>
          </p:cNvPr>
          <p:cNvSpPr/>
          <p:nvPr/>
        </p:nvSpPr>
        <p:spPr>
          <a:xfrm>
            <a:off x="5628449" y="3072239"/>
            <a:ext cx="1455271" cy="1306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7EE32A-AFBA-58D3-EC30-0743F78C29C8}"/>
              </a:ext>
            </a:extLst>
          </p:cNvPr>
          <p:cNvSpPr/>
          <p:nvPr/>
        </p:nvSpPr>
        <p:spPr>
          <a:xfrm>
            <a:off x="3333237" y="3072239"/>
            <a:ext cx="1455271" cy="1306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5DF9E8-6C75-A3D4-7DE8-0B45646FD7AD}"/>
              </a:ext>
            </a:extLst>
          </p:cNvPr>
          <p:cNvSpPr/>
          <p:nvPr/>
        </p:nvSpPr>
        <p:spPr>
          <a:xfrm>
            <a:off x="3333237" y="4594864"/>
            <a:ext cx="1455271" cy="1306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06E068-12EF-77DA-8B8D-A2C8504B401D}"/>
              </a:ext>
            </a:extLst>
          </p:cNvPr>
          <p:cNvSpPr/>
          <p:nvPr/>
        </p:nvSpPr>
        <p:spPr>
          <a:xfrm>
            <a:off x="2910545" y="2000575"/>
            <a:ext cx="108857" cy="5943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D92B09-4E4F-1F91-7C22-D0C5FB354723}"/>
              </a:ext>
            </a:extLst>
          </p:cNvPr>
          <p:cNvSpPr/>
          <p:nvPr/>
        </p:nvSpPr>
        <p:spPr>
          <a:xfrm>
            <a:off x="2903717" y="3490883"/>
            <a:ext cx="108857" cy="5943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3F2DD6-CD09-45BE-5C9F-C271C696537A}"/>
              </a:ext>
            </a:extLst>
          </p:cNvPr>
          <p:cNvSpPr/>
          <p:nvPr/>
        </p:nvSpPr>
        <p:spPr>
          <a:xfrm>
            <a:off x="2856116" y="4968035"/>
            <a:ext cx="108857" cy="5943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DA4C2E-92AC-9CEF-8477-881AC9B6EFD9}"/>
              </a:ext>
            </a:extLst>
          </p:cNvPr>
          <p:cNvSpPr/>
          <p:nvPr/>
        </p:nvSpPr>
        <p:spPr>
          <a:xfrm>
            <a:off x="5014406" y="2025625"/>
            <a:ext cx="108857" cy="5943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27FDCB-2508-E87A-4EFF-110909884A81}"/>
              </a:ext>
            </a:extLst>
          </p:cNvPr>
          <p:cNvSpPr/>
          <p:nvPr/>
        </p:nvSpPr>
        <p:spPr>
          <a:xfrm>
            <a:off x="4997907" y="3553608"/>
            <a:ext cx="108857" cy="5943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D484B6-CE09-022B-D6AA-A7405731D99D}"/>
              </a:ext>
            </a:extLst>
          </p:cNvPr>
          <p:cNvSpPr/>
          <p:nvPr/>
        </p:nvSpPr>
        <p:spPr>
          <a:xfrm>
            <a:off x="7147930" y="1953025"/>
            <a:ext cx="108857" cy="5943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022A4A-CB8C-E120-78EE-187591B2D46D}"/>
              </a:ext>
            </a:extLst>
          </p:cNvPr>
          <p:cNvSpPr/>
          <p:nvPr/>
        </p:nvSpPr>
        <p:spPr>
          <a:xfrm>
            <a:off x="7185900" y="3509169"/>
            <a:ext cx="108857" cy="5943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728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클러스터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평균적으로 등록인구와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65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이상 고령자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65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미만 인구가 모두 다소 높은 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교통 노선 수와 접근성 지수는 평균보다 낮습니다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상업 활동을 나타내는 판매량과 매출건수 지수는 평균에 가깝거나 조금 높은 수준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인구 밀도가 다소 높고 상업 활동도 이루어지지만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교통 인프라가 다소 부족한 지역</a:t>
            </a: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모델링 평가 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군집화 결과 분석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17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3858CD-D68D-6CDB-F971-0D68F67F4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47" y="1785658"/>
            <a:ext cx="4762500" cy="3771900"/>
          </a:xfrm>
          <a:prstGeom prst="rect">
            <a:avLst/>
          </a:prstGeom>
        </p:spPr>
      </p:pic>
      <p:sp>
        <p:nvSpPr>
          <p:cNvPr id="4" name="도넛[D] 3">
            <a:extLst>
              <a:ext uri="{FF2B5EF4-FFF2-40B4-BE49-F238E27FC236}">
                <a16:creationId xmlns:a16="http://schemas.microsoft.com/office/drawing/2014/main" id="{8A6E5E13-D588-71E6-6961-94E9E933CC95}"/>
              </a:ext>
            </a:extLst>
          </p:cNvPr>
          <p:cNvSpPr/>
          <p:nvPr/>
        </p:nvSpPr>
        <p:spPr>
          <a:xfrm>
            <a:off x="1506367" y="2000575"/>
            <a:ext cx="808392" cy="808392"/>
          </a:xfrm>
          <a:prstGeom prst="donut">
            <a:avLst>
              <a:gd name="adj" fmla="val 69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BFCB21-FDC1-972E-5CFC-D3DDAFEDD6BE}"/>
              </a:ext>
            </a:extLst>
          </p:cNvPr>
          <p:cNvSpPr txBox="1"/>
          <p:nvPr/>
        </p:nvSpPr>
        <p:spPr>
          <a:xfrm>
            <a:off x="5874825" y="2472945"/>
            <a:ext cx="5280828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등록인구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65세 이상 고령자 ↑↑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교통 노선 수와 접근성 지수 평균 미만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판매량과 매출건수 지수 평균 이상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교통 인프라가 다소 부족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E0662-E2E0-12A7-4FFA-0D3092201561}"/>
              </a:ext>
            </a:extLst>
          </p:cNvPr>
          <p:cNvSpPr txBox="1"/>
          <p:nvPr/>
        </p:nvSpPr>
        <p:spPr>
          <a:xfrm>
            <a:off x="5967813" y="1617459"/>
            <a:ext cx="2463388" cy="66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클러스터 0</a:t>
            </a:r>
            <a:endParaRPr lang="en-US" altLang="ko-KR" sz="2800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94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모델링 평가 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군집화 결과 분석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18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3858CD-D68D-6CDB-F971-0D68F67F4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47" y="1785658"/>
            <a:ext cx="4762500" cy="3771900"/>
          </a:xfrm>
          <a:prstGeom prst="rect">
            <a:avLst/>
          </a:prstGeom>
        </p:spPr>
      </p:pic>
      <p:sp>
        <p:nvSpPr>
          <p:cNvPr id="6" name="도넛[D] 5">
            <a:extLst>
              <a:ext uri="{FF2B5EF4-FFF2-40B4-BE49-F238E27FC236}">
                <a16:creationId xmlns:a16="http://schemas.microsoft.com/office/drawing/2014/main" id="{AF5D2E83-9EA9-AA14-9EA3-BF9D3AF27E9F}"/>
              </a:ext>
            </a:extLst>
          </p:cNvPr>
          <p:cNvSpPr/>
          <p:nvPr/>
        </p:nvSpPr>
        <p:spPr>
          <a:xfrm>
            <a:off x="1911979" y="2260067"/>
            <a:ext cx="808392" cy="808392"/>
          </a:xfrm>
          <a:prstGeom prst="donut">
            <a:avLst>
              <a:gd name="adj" fmla="val 69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B05CFF-2509-C682-2F03-0EC5541AD161}"/>
              </a:ext>
            </a:extLst>
          </p:cNvPr>
          <p:cNvSpPr txBox="1"/>
          <p:nvPr/>
        </p:nvSpPr>
        <p:spPr>
          <a:xfrm>
            <a:off x="5874824" y="2472945"/>
            <a:ext cx="574696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등록인구와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65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이상 고령자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65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미만 인구 ↑↑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노선수와 접근성 지수 상당히 높음</a:t>
            </a:r>
            <a:b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 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=&gt;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판매량과 매출건수 지수 역시 높음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인구 밀도 매우 높음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교통 인프라 발달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&amp;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상업 활동 매우 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CFDE3-3699-ED4B-67FE-F60A2E92D469}"/>
              </a:ext>
            </a:extLst>
          </p:cNvPr>
          <p:cNvSpPr txBox="1"/>
          <p:nvPr/>
        </p:nvSpPr>
        <p:spPr>
          <a:xfrm>
            <a:off x="5967813" y="1617459"/>
            <a:ext cx="2463388" cy="66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클러스터 </a:t>
            </a:r>
            <a:r>
              <a:rPr lang="en-US" altLang="ko-KR" sz="28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1689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모델링 평가 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군집화 결과 분석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19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3858CD-D68D-6CDB-F971-0D68F67F4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47" y="1785658"/>
            <a:ext cx="4762500" cy="3771900"/>
          </a:xfrm>
          <a:prstGeom prst="rect">
            <a:avLst/>
          </a:prstGeom>
        </p:spPr>
      </p:pic>
      <p:sp>
        <p:nvSpPr>
          <p:cNvPr id="3" name="도넛[D] 2">
            <a:extLst>
              <a:ext uri="{FF2B5EF4-FFF2-40B4-BE49-F238E27FC236}">
                <a16:creationId xmlns:a16="http://schemas.microsoft.com/office/drawing/2014/main" id="{F3829220-557E-D054-20DF-E5DAA69C7AD8}"/>
              </a:ext>
            </a:extLst>
          </p:cNvPr>
          <p:cNvSpPr/>
          <p:nvPr/>
        </p:nvSpPr>
        <p:spPr>
          <a:xfrm>
            <a:off x="3308293" y="3150328"/>
            <a:ext cx="2051865" cy="2051865"/>
          </a:xfrm>
          <a:prstGeom prst="donut">
            <a:avLst>
              <a:gd name="adj" fmla="val 69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46E26-BB21-36AA-4A2D-6B55A5A8B620}"/>
              </a:ext>
            </a:extLst>
          </p:cNvPr>
          <p:cNvSpPr txBox="1"/>
          <p:nvPr/>
        </p:nvSpPr>
        <p:spPr>
          <a:xfrm>
            <a:off x="5874824" y="2472945"/>
            <a:ext cx="5746965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등록인구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65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이상 고령자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65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미만 인구 비율↓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노선수와 접근성 지수 낮음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판매량과 매출건수 지수 낮음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인구 밀도 낮음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교통 인프라 부족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상업 활동이 매우 적은 지역으로 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90B29-3B7F-A265-6C4A-2DDFC4D7FC49}"/>
              </a:ext>
            </a:extLst>
          </p:cNvPr>
          <p:cNvSpPr txBox="1"/>
          <p:nvPr/>
        </p:nvSpPr>
        <p:spPr>
          <a:xfrm>
            <a:off x="5967813" y="1617459"/>
            <a:ext cx="2463388" cy="66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클러스터 </a:t>
            </a:r>
            <a:r>
              <a:rPr lang="en-US" altLang="ko-KR" sz="28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1176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43">
            <a:extLst>
              <a:ext uri="{FF2B5EF4-FFF2-40B4-BE49-F238E27FC236}">
                <a16:creationId xmlns:a16="http://schemas.microsoft.com/office/drawing/2014/main" id="{D94B76E8-003A-6E41-4861-4C100301526E}"/>
              </a:ext>
            </a:extLst>
          </p:cNvPr>
          <p:cNvSpPr/>
          <p:nvPr/>
        </p:nvSpPr>
        <p:spPr>
          <a:xfrm>
            <a:off x="412750" y="411171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" name="사각형: 둥근 모서리 44">
            <a:extLst>
              <a:ext uri="{FF2B5EF4-FFF2-40B4-BE49-F238E27FC236}">
                <a16:creationId xmlns:a16="http://schemas.microsoft.com/office/drawing/2014/main" id="{099F2736-3D04-0CCC-9D86-5D3FB93BE682}"/>
              </a:ext>
            </a:extLst>
          </p:cNvPr>
          <p:cNvSpPr/>
          <p:nvPr/>
        </p:nvSpPr>
        <p:spPr>
          <a:xfrm>
            <a:off x="412751" y="423538"/>
            <a:ext cx="5129332" cy="5971833"/>
          </a:xfrm>
          <a:prstGeom prst="roundRect">
            <a:avLst>
              <a:gd name="adj" fmla="val 3403"/>
            </a:avLst>
          </a:prstGeom>
          <a:solidFill>
            <a:srgbClr val="DBE4F4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282B0-20B2-6CEA-FE8C-B0DC55AB19C8}"/>
              </a:ext>
            </a:extLst>
          </p:cNvPr>
          <p:cNvSpPr txBox="1">
            <a:spLocks/>
          </p:cNvSpPr>
          <p:nvPr/>
        </p:nvSpPr>
        <p:spPr>
          <a:xfrm>
            <a:off x="1019175" y="1875906"/>
            <a:ext cx="1729961" cy="58477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Content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326F6-687E-2EBA-8C41-52454AD3E78E}"/>
              </a:ext>
            </a:extLst>
          </p:cNvPr>
          <p:cNvSpPr txBox="1"/>
          <p:nvPr/>
        </p:nvSpPr>
        <p:spPr>
          <a:xfrm>
            <a:off x="836861" y="2451550"/>
            <a:ext cx="459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용인</a:t>
            </a:r>
            <a:r>
              <a:rPr lang="ko-KR" altLang="en-US" sz="1800" b="1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 폐의약품 무인 수거 기기의 </a:t>
            </a:r>
            <a:endParaRPr lang="en-US" altLang="ko-KR" sz="1800" b="1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ko-KR" altLang="en-US" sz="1800" b="1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최적 입지 선정 방안</a:t>
            </a:r>
            <a:endParaRPr lang="ko-KR" altLang="en-US" sz="1800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" name="자유형: 도형 119">
            <a:extLst>
              <a:ext uri="{FF2B5EF4-FFF2-40B4-BE49-F238E27FC236}">
                <a16:creationId xmlns:a16="http://schemas.microsoft.com/office/drawing/2014/main" id="{B9DA51A3-0F62-204F-B313-06E2079FB7BF}"/>
              </a:ext>
            </a:extLst>
          </p:cNvPr>
          <p:cNvSpPr/>
          <p:nvPr/>
        </p:nvSpPr>
        <p:spPr>
          <a:xfrm>
            <a:off x="1207769" y="1215183"/>
            <a:ext cx="685800" cy="476250"/>
          </a:xfrm>
          <a:custGeom>
            <a:avLst/>
            <a:gdLst>
              <a:gd name="connsiteX0" fmla="*/ 647700 w 685800"/>
              <a:gd name="connsiteY0" fmla="*/ 0 h 476250"/>
              <a:gd name="connsiteX1" fmla="*/ 38100 w 685800"/>
              <a:gd name="connsiteY1" fmla="*/ 0 h 476250"/>
              <a:gd name="connsiteX2" fmla="*/ 0 w 685800"/>
              <a:gd name="connsiteY2" fmla="*/ 38100 h 476250"/>
              <a:gd name="connsiteX3" fmla="*/ 0 w 685800"/>
              <a:gd name="connsiteY3" fmla="*/ 176213 h 476250"/>
              <a:gd name="connsiteX4" fmla="*/ 34290 w 685800"/>
              <a:gd name="connsiteY4" fmla="*/ 171450 h 476250"/>
              <a:gd name="connsiteX5" fmla="*/ 57150 w 685800"/>
              <a:gd name="connsiteY5" fmla="*/ 173355 h 476250"/>
              <a:gd name="connsiteX6" fmla="*/ 57150 w 685800"/>
              <a:gd name="connsiteY6" fmla="*/ 57150 h 476250"/>
              <a:gd name="connsiteX7" fmla="*/ 628650 w 685800"/>
              <a:gd name="connsiteY7" fmla="*/ 57150 h 476250"/>
              <a:gd name="connsiteX8" fmla="*/ 628650 w 685800"/>
              <a:gd name="connsiteY8" fmla="*/ 419100 h 476250"/>
              <a:gd name="connsiteX9" fmla="*/ 305753 w 685800"/>
              <a:gd name="connsiteY9" fmla="*/ 419100 h 476250"/>
              <a:gd name="connsiteX10" fmla="*/ 251460 w 685800"/>
              <a:gd name="connsiteY10" fmla="*/ 476250 h 476250"/>
              <a:gd name="connsiteX11" fmla="*/ 647700 w 685800"/>
              <a:gd name="connsiteY11" fmla="*/ 476250 h 476250"/>
              <a:gd name="connsiteX12" fmla="*/ 685800 w 685800"/>
              <a:gd name="connsiteY12" fmla="*/ 438150 h 476250"/>
              <a:gd name="connsiteX13" fmla="*/ 685800 w 685800"/>
              <a:gd name="connsiteY13" fmla="*/ 38100 h 476250"/>
              <a:gd name="connsiteX14" fmla="*/ 647700 w 685800"/>
              <a:gd name="connsiteY14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5800" h="476250">
                <a:moveTo>
                  <a:pt x="64770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176213"/>
                </a:lnTo>
                <a:cubicBezTo>
                  <a:pt x="10478" y="173355"/>
                  <a:pt x="22860" y="171450"/>
                  <a:pt x="34290" y="171450"/>
                </a:cubicBezTo>
                <a:cubicBezTo>
                  <a:pt x="41910" y="171450"/>
                  <a:pt x="49530" y="172402"/>
                  <a:pt x="57150" y="173355"/>
                </a:cubicBezTo>
                <a:lnTo>
                  <a:pt x="57150" y="57150"/>
                </a:lnTo>
                <a:lnTo>
                  <a:pt x="628650" y="57150"/>
                </a:lnTo>
                <a:lnTo>
                  <a:pt x="628650" y="419100"/>
                </a:lnTo>
                <a:lnTo>
                  <a:pt x="305753" y="419100"/>
                </a:lnTo>
                <a:lnTo>
                  <a:pt x="251460" y="476250"/>
                </a:lnTo>
                <a:lnTo>
                  <a:pt x="647700" y="476250"/>
                </a:lnTo>
                <a:cubicBezTo>
                  <a:pt x="668655" y="476250"/>
                  <a:pt x="685800" y="459105"/>
                  <a:pt x="685800" y="438150"/>
                </a:cubicBezTo>
                <a:lnTo>
                  <a:pt x="685800" y="38100"/>
                </a:lnTo>
                <a:cubicBezTo>
                  <a:pt x="685800" y="17145"/>
                  <a:pt x="668655" y="0"/>
                  <a:pt x="647700" y="0"/>
                </a:cubicBezTo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" name="자유형: 도형 120">
            <a:extLst>
              <a:ext uri="{FF2B5EF4-FFF2-40B4-BE49-F238E27FC236}">
                <a16:creationId xmlns:a16="http://schemas.microsoft.com/office/drawing/2014/main" id="{FB18DFCC-E3E7-5CD1-7485-368153559EC5}"/>
              </a:ext>
            </a:extLst>
          </p:cNvPr>
          <p:cNvSpPr/>
          <p:nvPr/>
        </p:nvSpPr>
        <p:spPr>
          <a:xfrm>
            <a:off x="1162032" y="1424733"/>
            <a:ext cx="161942" cy="161925"/>
          </a:xfrm>
          <a:custGeom>
            <a:avLst/>
            <a:gdLst>
              <a:gd name="connsiteX0" fmla="*/ 80980 w 161942"/>
              <a:gd name="connsiteY0" fmla="*/ 161925 h 161925"/>
              <a:gd name="connsiteX1" fmla="*/ 161943 w 161942"/>
              <a:gd name="connsiteY1" fmla="*/ 80963 h 161925"/>
              <a:gd name="connsiteX2" fmla="*/ 80980 w 161942"/>
              <a:gd name="connsiteY2" fmla="*/ 0 h 161925"/>
              <a:gd name="connsiteX3" fmla="*/ 18 w 161942"/>
              <a:gd name="connsiteY3" fmla="*/ 80963 h 161925"/>
              <a:gd name="connsiteX4" fmla="*/ 80980 w 161942"/>
              <a:gd name="connsiteY4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42" h="161925">
                <a:moveTo>
                  <a:pt x="80980" y="161925"/>
                </a:moveTo>
                <a:cubicBezTo>
                  <a:pt x="125748" y="161925"/>
                  <a:pt x="161943" y="125730"/>
                  <a:pt x="161943" y="80963"/>
                </a:cubicBezTo>
                <a:cubicBezTo>
                  <a:pt x="161943" y="36195"/>
                  <a:pt x="125748" y="0"/>
                  <a:pt x="80980" y="0"/>
                </a:cubicBezTo>
                <a:cubicBezTo>
                  <a:pt x="36213" y="0"/>
                  <a:pt x="18" y="36195"/>
                  <a:pt x="18" y="80963"/>
                </a:cubicBezTo>
                <a:cubicBezTo>
                  <a:pt x="-935" y="125730"/>
                  <a:pt x="36213" y="161925"/>
                  <a:pt x="80980" y="161925"/>
                </a:cubicBezTo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" name="자유형: 도형 121">
            <a:extLst>
              <a:ext uri="{FF2B5EF4-FFF2-40B4-BE49-F238E27FC236}">
                <a16:creationId xmlns:a16="http://schemas.microsoft.com/office/drawing/2014/main" id="{88088E34-A2B1-68FF-F7B9-441ADEA2CE75}"/>
              </a:ext>
            </a:extLst>
          </p:cNvPr>
          <p:cNvSpPr/>
          <p:nvPr/>
        </p:nvSpPr>
        <p:spPr>
          <a:xfrm>
            <a:off x="1059179" y="1473840"/>
            <a:ext cx="501442" cy="293792"/>
          </a:xfrm>
          <a:custGeom>
            <a:avLst/>
            <a:gdLst>
              <a:gd name="connsiteX0" fmla="*/ 495300 w 501442"/>
              <a:gd name="connsiteY0" fmla="*/ 18520 h 293792"/>
              <a:gd name="connsiteX1" fmla="*/ 439103 w 501442"/>
              <a:gd name="connsiteY1" fmla="*/ 6138 h 293792"/>
              <a:gd name="connsiteX2" fmla="*/ 431483 w 501442"/>
              <a:gd name="connsiteY2" fmla="*/ 13758 h 293792"/>
              <a:gd name="connsiteX3" fmla="*/ 292418 w 501442"/>
              <a:gd name="connsiteY3" fmla="*/ 158538 h 293792"/>
              <a:gd name="connsiteX4" fmla="*/ 250508 w 501442"/>
              <a:gd name="connsiteY4" fmla="*/ 141393 h 293792"/>
              <a:gd name="connsiteX5" fmla="*/ 183833 w 501442"/>
              <a:gd name="connsiteY5" fmla="*/ 132820 h 293792"/>
              <a:gd name="connsiteX6" fmla="*/ 117158 w 501442"/>
              <a:gd name="connsiteY6" fmla="*/ 143298 h 293792"/>
              <a:gd name="connsiteX7" fmla="*/ 32385 w 501442"/>
              <a:gd name="connsiteY7" fmla="*/ 188065 h 293792"/>
              <a:gd name="connsiteX8" fmla="*/ 20003 w 501442"/>
              <a:gd name="connsiteY8" fmla="*/ 209973 h 293792"/>
              <a:gd name="connsiteX9" fmla="*/ 0 w 501442"/>
              <a:gd name="connsiteY9" fmla="*/ 293793 h 293792"/>
              <a:gd name="connsiteX10" fmla="*/ 284798 w 501442"/>
              <a:gd name="connsiteY10" fmla="*/ 293793 h 293792"/>
              <a:gd name="connsiteX11" fmla="*/ 284798 w 501442"/>
              <a:gd name="connsiteY11" fmla="*/ 292840 h 293792"/>
              <a:gd name="connsiteX12" fmla="*/ 365760 w 501442"/>
              <a:gd name="connsiteY12" fmla="*/ 198543 h 293792"/>
              <a:gd name="connsiteX13" fmla="*/ 490538 w 501442"/>
              <a:gd name="connsiteY13" fmla="*/ 67098 h 293792"/>
              <a:gd name="connsiteX14" fmla="*/ 495300 w 501442"/>
              <a:gd name="connsiteY14" fmla="*/ 18520 h 293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1442" h="293792">
                <a:moveTo>
                  <a:pt x="495300" y="18520"/>
                </a:moveTo>
                <a:cubicBezTo>
                  <a:pt x="482918" y="-530"/>
                  <a:pt x="458153" y="-5292"/>
                  <a:pt x="439103" y="6138"/>
                </a:cubicBezTo>
                <a:cubicBezTo>
                  <a:pt x="435293" y="8043"/>
                  <a:pt x="433388" y="11853"/>
                  <a:pt x="431483" y="13758"/>
                </a:cubicBezTo>
                <a:lnTo>
                  <a:pt x="292418" y="158538"/>
                </a:lnTo>
                <a:cubicBezTo>
                  <a:pt x="279083" y="151870"/>
                  <a:pt x="264795" y="146155"/>
                  <a:pt x="250508" y="141393"/>
                </a:cubicBezTo>
                <a:cubicBezTo>
                  <a:pt x="228600" y="137583"/>
                  <a:pt x="205740" y="132820"/>
                  <a:pt x="183833" y="132820"/>
                </a:cubicBezTo>
                <a:cubicBezTo>
                  <a:pt x="161925" y="132820"/>
                  <a:pt x="139065" y="136630"/>
                  <a:pt x="117158" y="143298"/>
                </a:cubicBezTo>
                <a:cubicBezTo>
                  <a:pt x="84773" y="151870"/>
                  <a:pt x="56198" y="168063"/>
                  <a:pt x="32385" y="188065"/>
                </a:cubicBezTo>
                <a:cubicBezTo>
                  <a:pt x="26670" y="193780"/>
                  <a:pt x="21908" y="202353"/>
                  <a:pt x="20003" y="209973"/>
                </a:cubicBezTo>
                <a:lnTo>
                  <a:pt x="0" y="293793"/>
                </a:lnTo>
                <a:lnTo>
                  <a:pt x="284798" y="293793"/>
                </a:lnTo>
                <a:lnTo>
                  <a:pt x="284798" y="292840"/>
                </a:lnTo>
                <a:lnTo>
                  <a:pt x="365760" y="198543"/>
                </a:lnTo>
                <a:lnTo>
                  <a:pt x="490538" y="67098"/>
                </a:lnTo>
                <a:cubicBezTo>
                  <a:pt x="501968" y="55668"/>
                  <a:pt x="505778" y="33760"/>
                  <a:pt x="495300" y="18520"/>
                </a:cubicBezTo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07756F-53F6-187C-417A-69693F709E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sp>
        <p:nvSpPr>
          <p:cNvPr id="10" name="슬라이드 번호 개체 틀 168">
            <a:extLst>
              <a:ext uri="{FF2B5EF4-FFF2-40B4-BE49-F238E27FC236}">
                <a16:creationId xmlns:a16="http://schemas.microsoft.com/office/drawing/2014/main" id="{03B742BC-DE5D-712A-B30E-C7E69CEE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fld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FEA80DA-303D-FBCA-8C87-EFEFB559F0BA}"/>
              </a:ext>
            </a:extLst>
          </p:cNvPr>
          <p:cNvGrpSpPr/>
          <p:nvPr/>
        </p:nvGrpSpPr>
        <p:grpSpPr>
          <a:xfrm>
            <a:off x="5771655" y="1646358"/>
            <a:ext cx="2854326" cy="3548430"/>
            <a:chOff x="6845282" y="1537352"/>
            <a:chExt cx="2854326" cy="354843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13EF84F-5CC4-543E-A776-1ACA47FF7960}"/>
                </a:ext>
              </a:extLst>
            </p:cNvPr>
            <p:cNvGrpSpPr/>
            <p:nvPr/>
          </p:nvGrpSpPr>
          <p:grpSpPr>
            <a:xfrm>
              <a:off x="6848251" y="2173267"/>
              <a:ext cx="2851357" cy="344761"/>
              <a:chOff x="6558774" y="2991015"/>
              <a:chExt cx="2851357" cy="344761"/>
            </a:xfrm>
          </p:grpSpPr>
          <p:grpSp>
            <p:nvGrpSpPr>
              <p:cNvPr id="44" name="그래픽 88" descr="배지 윤곽선">
                <a:extLst>
                  <a:ext uri="{FF2B5EF4-FFF2-40B4-BE49-F238E27FC236}">
                    <a16:creationId xmlns:a16="http://schemas.microsoft.com/office/drawing/2014/main" id="{8B611244-F7BB-BAB6-A1B6-90EB9ED60C85}"/>
                  </a:ext>
                </a:extLst>
              </p:cNvPr>
              <p:cNvGrpSpPr/>
              <p:nvPr/>
            </p:nvGrpSpPr>
            <p:grpSpPr>
              <a:xfrm>
                <a:off x="6558774" y="3043550"/>
                <a:ext cx="292226" cy="292226"/>
                <a:chOff x="6637845" y="3077107"/>
                <a:chExt cx="292226" cy="292226"/>
              </a:xfrm>
              <a:solidFill>
                <a:srgbClr val="000000"/>
              </a:solidFill>
            </p:grpSpPr>
            <p:sp>
              <p:nvSpPr>
                <p:cNvPr id="48" name="자유형: 도형 163">
                  <a:extLst>
                    <a:ext uri="{FF2B5EF4-FFF2-40B4-BE49-F238E27FC236}">
                      <a16:creationId xmlns:a16="http://schemas.microsoft.com/office/drawing/2014/main" id="{6E469663-EA67-3840-D560-126DE3C89FB9}"/>
                    </a:ext>
                  </a:extLst>
                </p:cNvPr>
                <p:cNvSpPr/>
                <p:nvPr/>
              </p:nvSpPr>
              <p:spPr>
                <a:xfrm>
                  <a:off x="6637845" y="3077107"/>
                  <a:ext cx="292226" cy="292226"/>
                </a:xfrm>
                <a:custGeom>
                  <a:avLst/>
                  <a:gdLst>
                    <a:gd name="connsiteX0" fmla="*/ 146113 w 292226"/>
                    <a:gd name="connsiteY0" fmla="*/ 7694 h 292226"/>
                    <a:gd name="connsiteX1" fmla="*/ 284532 w 292226"/>
                    <a:gd name="connsiteY1" fmla="*/ 146113 h 292226"/>
                    <a:gd name="connsiteX2" fmla="*/ 146113 w 292226"/>
                    <a:gd name="connsiteY2" fmla="*/ 284532 h 292226"/>
                    <a:gd name="connsiteX3" fmla="*/ 7694 w 292226"/>
                    <a:gd name="connsiteY3" fmla="*/ 146113 h 292226"/>
                    <a:gd name="connsiteX4" fmla="*/ 146113 w 292226"/>
                    <a:gd name="connsiteY4" fmla="*/ 7694 h 292226"/>
                    <a:gd name="connsiteX5" fmla="*/ 146113 w 292226"/>
                    <a:gd name="connsiteY5" fmla="*/ 0 h 292226"/>
                    <a:gd name="connsiteX6" fmla="*/ 0 w 292226"/>
                    <a:gd name="connsiteY6" fmla="*/ 146113 h 292226"/>
                    <a:gd name="connsiteX7" fmla="*/ 146113 w 292226"/>
                    <a:gd name="connsiteY7" fmla="*/ 292226 h 292226"/>
                    <a:gd name="connsiteX8" fmla="*/ 292226 w 292226"/>
                    <a:gd name="connsiteY8" fmla="*/ 146113 h 292226"/>
                    <a:gd name="connsiteX9" fmla="*/ 146252 w 292226"/>
                    <a:gd name="connsiteY9" fmla="*/ 0 h 292226"/>
                    <a:gd name="connsiteX10" fmla="*/ 146113 w 292226"/>
                    <a:gd name="connsiteY10" fmla="*/ 0 h 292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92226" h="292226">
                      <a:moveTo>
                        <a:pt x="146113" y="7694"/>
                      </a:moveTo>
                      <a:cubicBezTo>
                        <a:pt x="222560" y="7694"/>
                        <a:pt x="284532" y="69666"/>
                        <a:pt x="284532" y="146113"/>
                      </a:cubicBezTo>
                      <a:cubicBezTo>
                        <a:pt x="284532" y="222560"/>
                        <a:pt x="222560" y="284532"/>
                        <a:pt x="146113" y="284532"/>
                      </a:cubicBezTo>
                      <a:cubicBezTo>
                        <a:pt x="69666" y="284532"/>
                        <a:pt x="7694" y="222560"/>
                        <a:pt x="7694" y="146113"/>
                      </a:cubicBezTo>
                      <a:cubicBezTo>
                        <a:pt x="7781" y="69703"/>
                        <a:pt x="69703" y="7781"/>
                        <a:pt x="146113" y="7694"/>
                      </a:cubicBezTo>
                      <a:moveTo>
                        <a:pt x="146113" y="0"/>
                      </a:moveTo>
                      <a:cubicBezTo>
                        <a:pt x="65417" y="0"/>
                        <a:pt x="0" y="65417"/>
                        <a:pt x="0" y="146113"/>
                      </a:cubicBezTo>
                      <a:cubicBezTo>
                        <a:pt x="0" y="226809"/>
                        <a:pt x="65417" y="292226"/>
                        <a:pt x="146113" y="292226"/>
                      </a:cubicBezTo>
                      <a:cubicBezTo>
                        <a:pt x="226809" y="292226"/>
                        <a:pt x="292226" y="226809"/>
                        <a:pt x="292226" y="146113"/>
                      </a:cubicBezTo>
                      <a:cubicBezTo>
                        <a:pt x="292264" y="65455"/>
                        <a:pt x="226910" y="38"/>
                        <a:pt x="146252" y="0"/>
                      </a:cubicBezTo>
                      <a:cubicBezTo>
                        <a:pt x="146205" y="0"/>
                        <a:pt x="146159" y="0"/>
                        <a:pt x="1461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  <p:sp>
              <p:nvSpPr>
                <p:cNvPr id="49" name="자유형: 도형 164">
                  <a:extLst>
                    <a:ext uri="{FF2B5EF4-FFF2-40B4-BE49-F238E27FC236}">
                      <a16:creationId xmlns:a16="http://schemas.microsoft.com/office/drawing/2014/main" id="{2C080129-04EB-2882-1155-FE527E39C1A2}"/>
                    </a:ext>
                  </a:extLst>
                </p:cNvPr>
                <p:cNvSpPr/>
                <p:nvPr/>
              </p:nvSpPr>
              <p:spPr>
                <a:xfrm>
                  <a:off x="6745927" y="3154742"/>
                  <a:ext cx="73867" cy="128794"/>
                </a:xfrm>
                <a:custGeom>
                  <a:avLst/>
                  <a:gdLst>
                    <a:gd name="connsiteX0" fmla="*/ 9 w 73867"/>
                    <a:gd name="connsiteY0" fmla="*/ 128768 h 128794"/>
                    <a:gd name="connsiteX1" fmla="*/ 9 w 73867"/>
                    <a:gd name="connsiteY1" fmla="*/ 123893 h 128794"/>
                    <a:gd name="connsiteX2" fmla="*/ 1975 w 73867"/>
                    <a:gd name="connsiteY2" fmla="*/ 109274 h 128794"/>
                    <a:gd name="connsiteX3" fmla="*/ 8111 w 73867"/>
                    <a:gd name="connsiteY3" fmla="*/ 97797 h 128794"/>
                    <a:gd name="connsiteX4" fmla="*/ 18987 w 73867"/>
                    <a:gd name="connsiteY4" fmla="*/ 86964 h 128794"/>
                    <a:gd name="connsiteX5" fmla="*/ 35165 w 73867"/>
                    <a:gd name="connsiteY5" fmla="*/ 74653 h 128794"/>
                    <a:gd name="connsiteX6" fmla="*/ 46622 w 73867"/>
                    <a:gd name="connsiteY6" fmla="*/ 65512 h 128794"/>
                    <a:gd name="connsiteX7" fmla="*/ 55120 w 73867"/>
                    <a:gd name="connsiteY7" fmla="*/ 56278 h 128794"/>
                    <a:gd name="connsiteX8" fmla="*/ 60356 w 73867"/>
                    <a:gd name="connsiteY8" fmla="*/ 46037 h 128794"/>
                    <a:gd name="connsiteX9" fmla="*/ 62138 w 73867"/>
                    <a:gd name="connsiteY9" fmla="*/ 33988 h 128794"/>
                    <a:gd name="connsiteX10" fmla="*/ 60195 w 73867"/>
                    <a:gd name="connsiteY10" fmla="*/ 22631 h 128794"/>
                    <a:gd name="connsiteX11" fmla="*/ 46172 w 73867"/>
                    <a:gd name="connsiteY11" fmla="*/ 9089 h 128794"/>
                    <a:gd name="connsiteX12" fmla="*/ 35361 w 73867"/>
                    <a:gd name="connsiteY12" fmla="*/ 7396 h 128794"/>
                    <a:gd name="connsiteX13" fmla="*/ 18110 w 73867"/>
                    <a:gd name="connsiteY13" fmla="*/ 11628 h 128794"/>
                    <a:gd name="connsiteX14" fmla="*/ 5060 w 73867"/>
                    <a:gd name="connsiteY14" fmla="*/ 20684 h 128794"/>
                    <a:gd name="connsiteX15" fmla="*/ 5060 w 73867"/>
                    <a:gd name="connsiteY15" fmla="*/ 11447 h 128794"/>
                    <a:gd name="connsiteX16" fmla="*/ 19180 w 73867"/>
                    <a:gd name="connsiteY16" fmla="*/ 3156 h 128794"/>
                    <a:gd name="connsiteX17" fmla="*/ 36984 w 73867"/>
                    <a:gd name="connsiteY17" fmla="*/ 5 h 128794"/>
                    <a:gd name="connsiteX18" fmla="*/ 39935 w 73867"/>
                    <a:gd name="connsiteY18" fmla="*/ 178 h 128794"/>
                    <a:gd name="connsiteX19" fmla="*/ 42832 w 73867"/>
                    <a:gd name="connsiteY19" fmla="*/ 709 h 128794"/>
                    <a:gd name="connsiteX20" fmla="*/ 54562 w 73867"/>
                    <a:gd name="connsiteY20" fmla="*/ 3972 h 128794"/>
                    <a:gd name="connsiteX21" fmla="*/ 63492 w 73867"/>
                    <a:gd name="connsiteY21" fmla="*/ 10570 h 128794"/>
                    <a:gd name="connsiteX22" fmla="*/ 69216 w 73867"/>
                    <a:gd name="connsiteY22" fmla="*/ 20188 h 128794"/>
                    <a:gd name="connsiteX23" fmla="*/ 71255 w 73867"/>
                    <a:gd name="connsiteY23" fmla="*/ 32664 h 128794"/>
                    <a:gd name="connsiteX24" fmla="*/ 69159 w 73867"/>
                    <a:gd name="connsiteY24" fmla="*/ 47122 h 128794"/>
                    <a:gd name="connsiteX25" fmla="*/ 63169 w 73867"/>
                    <a:gd name="connsiteY25" fmla="*/ 58883 h 128794"/>
                    <a:gd name="connsiteX26" fmla="*/ 53728 w 73867"/>
                    <a:gd name="connsiteY26" fmla="*/ 69117 h 128794"/>
                    <a:gd name="connsiteX27" fmla="*/ 41247 w 73867"/>
                    <a:gd name="connsiteY27" fmla="*/ 78912 h 128794"/>
                    <a:gd name="connsiteX28" fmla="*/ 27913 w 73867"/>
                    <a:gd name="connsiteY28" fmla="*/ 88810 h 128794"/>
                    <a:gd name="connsiteX29" fmla="*/ 18556 w 73867"/>
                    <a:gd name="connsiteY29" fmla="*/ 97113 h 128794"/>
                    <a:gd name="connsiteX30" fmla="*/ 12786 w 73867"/>
                    <a:gd name="connsiteY30" fmla="*/ 105192 h 128794"/>
                    <a:gd name="connsiteX31" fmla="*/ 9966 w 73867"/>
                    <a:gd name="connsiteY31" fmla="*/ 114063 h 128794"/>
                    <a:gd name="connsiteX32" fmla="*/ 9635 w 73867"/>
                    <a:gd name="connsiteY32" fmla="*/ 116818 h 128794"/>
                    <a:gd name="connsiteX33" fmla="*/ 9492 w 73867"/>
                    <a:gd name="connsiteY33" fmla="*/ 119757 h 128794"/>
                    <a:gd name="connsiteX34" fmla="*/ 9492 w 73867"/>
                    <a:gd name="connsiteY34" fmla="*/ 121100 h 128794"/>
                    <a:gd name="connsiteX35" fmla="*/ 73868 w 73867"/>
                    <a:gd name="connsiteY35" fmla="*/ 121100 h 128794"/>
                    <a:gd name="connsiteX36" fmla="*/ 73868 w 73867"/>
                    <a:gd name="connsiteY36" fmla="*/ 128794 h 128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3867" h="128794">
                      <a:moveTo>
                        <a:pt x="9" y="128768"/>
                      </a:moveTo>
                      <a:lnTo>
                        <a:pt x="9" y="123893"/>
                      </a:lnTo>
                      <a:cubicBezTo>
                        <a:pt x="-86" y="118948"/>
                        <a:pt x="577" y="114018"/>
                        <a:pt x="1975" y="109274"/>
                      </a:cubicBezTo>
                      <a:cubicBezTo>
                        <a:pt x="3321" y="105114"/>
                        <a:pt x="5399" y="101227"/>
                        <a:pt x="8111" y="97797"/>
                      </a:cubicBezTo>
                      <a:cubicBezTo>
                        <a:pt x="11322" y="93793"/>
                        <a:pt x="14970" y="90160"/>
                        <a:pt x="18987" y="86964"/>
                      </a:cubicBezTo>
                      <a:cubicBezTo>
                        <a:pt x="23435" y="83347"/>
                        <a:pt x="28878" y="79208"/>
                        <a:pt x="35165" y="74653"/>
                      </a:cubicBezTo>
                      <a:cubicBezTo>
                        <a:pt x="39435" y="71521"/>
                        <a:pt x="43290" y="68447"/>
                        <a:pt x="46622" y="65512"/>
                      </a:cubicBezTo>
                      <a:cubicBezTo>
                        <a:pt x="49790" y="62760"/>
                        <a:pt x="52640" y="59663"/>
                        <a:pt x="55120" y="56278"/>
                      </a:cubicBezTo>
                      <a:cubicBezTo>
                        <a:pt x="57379" y="53153"/>
                        <a:pt x="59146" y="49699"/>
                        <a:pt x="60356" y="46037"/>
                      </a:cubicBezTo>
                      <a:cubicBezTo>
                        <a:pt x="61582" y="42140"/>
                        <a:pt x="62183" y="38073"/>
                        <a:pt x="62138" y="33988"/>
                      </a:cubicBezTo>
                      <a:cubicBezTo>
                        <a:pt x="62201" y="30114"/>
                        <a:pt x="61542" y="26263"/>
                        <a:pt x="60195" y="22631"/>
                      </a:cubicBezTo>
                      <a:cubicBezTo>
                        <a:pt x="57831" y="16214"/>
                        <a:pt x="52667" y="11226"/>
                        <a:pt x="46172" y="9089"/>
                      </a:cubicBezTo>
                      <a:cubicBezTo>
                        <a:pt x="42687" y="7928"/>
                        <a:pt x="39033" y="7356"/>
                        <a:pt x="35361" y="7396"/>
                      </a:cubicBezTo>
                      <a:cubicBezTo>
                        <a:pt x="29354" y="7402"/>
                        <a:pt x="23438" y="8854"/>
                        <a:pt x="18110" y="11628"/>
                      </a:cubicBezTo>
                      <a:cubicBezTo>
                        <a:pt x="13394" y="14082"/>
                        <a:pt x="9009" y="17125"/>
                        <a:pt x="5060" y="20684"/>
                      </a:cubicBezTo>
                      <a:lnTo>
                        <a:pt x="5060" y="11447"/>
                      </a:lnTo>
                      <a:cubicBezTo>
                        <a:pt x="9338" y="8011"/>
                        <a:pt x="14095" y="5218"/>
                        <a:pt x="19180" y="3156"/>
                      </a:cubicBezTo>
                      <a:cubicBezTo>
                        <a:pt x="24860" y="984"/>
                        <a:pt x="30903" y="-85"/>
                        <a:pt x="36984" y="5"/>
                      </a:cubicBezTo>
                      <a:cubicBezTo>
                        <a:pt x="37970" y="3"/>
                        <a:pt x="38956" y="61"/>
                        <a:pt x="39935" y="178"/>
                      </a:cubicBezTo>
                      <a:cubicBezTo>
                        <a:pt x="40911" y="299"/>
                        <a:pt x="41878" y="477"/>
                        <a:pt x="42832" y="709"/>
                      </a:cubicBezTo>
                      <a:cubicBezTo>
                        <a:pt x="46901" y="1112"/>
                        <a:pt x="50870" y="2216"/>
                        <a:pt x="54562" y="3972"/>
                      </a:cubicBezTo>
                      <a:cubicBezTo>
                        <a:pt x="57928" y="5589"/>
                        <a:pt x="60958" y="7827"/>
                        <a:pt x="63492" y="10570"/>
                      </a:cubicBezTo>
                      <a:cubicBezTo>
                        <a:pt x="66015" y="13367"/>
                        <a:pt x="67961" y="16636"/>
                        <a:pt x="69216" y="20188"/>
                      </a:cubicBezTo>
                      <a:cubicBezTo>
                        <a:pt x="70619" y="24196"/>
                        <a:pt x="71309" y="28418"/>
                        <a:pt x="71255" y="32664"/>
                      </a:cubicBezTo>
                      <a:cubicBezTo>
                        <a:pt x="71324" y="37564"/>
                        <a:pt x="70617" y="42444"/>
                        <a:pt x="69159" y="47122"/>
                      </a:cubicBezTo>
                      <a:cubicBezTo>
                        <a:pt x="67781" y="51328"/>
                        <a:pt x="65760" y="55295"/>
                        <a:pt x="63169" y="58883"/>
                      </a:cubicBezTo>
                      <a:cubicBezTo>
                        <a:pt x="60419" y="62640"/>
                        <a:pt x="57251" y="66073"/>
                        <a:pt x="53728" y="69117"/>
                      </a:cubicBezTo>
                      <a:cubicBezTo>
                        <a:pt x="50023" y="72348"/>
                        <a:pt x="45825" y="75657"/>
                        <a:pt x="41247" y="78912"/>
                      </a:cubicBezTo>
                      <a:cubicBezTo>
                        <a:pt x="36092" y="82624"/>
                        <a:pt x="31606" y="85960"/>
                        <a:pt x="27913" y="88810"/>
                      </a:cubicBezTo>
                      <a:cubicBezTo>
                        <a:pt x="24585" y="91332"/>
                        <a:pt x="21456" y="94108"/>
                        <a:pt x="18556" y="97113"/>
                      </a:cubicBezTo>
                      <a:cubicBezTo>
                        <a:pt x="16239" y="99502"/>
                        <a:pt x="14294" y="102225"/>
                        <a:pt x="12786" y="105192"/>
                      </a:cubicBezTo>
                      <a:cubicBezTo>
                        <a:pt x="11423" y="107998"/>
                        <a:pt x="10473" y="110986"/>
                        <a:pt x="9966" y="114063"/>
                      </a:cubicBezTo>
                      <a:cubicBezTo>
                        <a:pt x="9823" y="115025"/>
                        <a:pt x="9739" y="115876"/>
                        <a:pt x="9635" y="116818"/>
                      </a:cubicBezTo>
                      <a:cubicBezTo>
                        <a:pt x="9537" y="117795"/>
                        <a:pt x="9489" y="118776"/>
                        <a:pt x="9492" y="119757"/>
                      </a:cubicBezTo>
                      <a:lnTo>
                        <a:pt x="9492" y="121100"/>
                      </a:lnTo>
                      <a:lnTo>
                        <a:pt x="73868" y="121100"/>
                      </a:lnTo>
                      <a:lnTo>
                        <a:pt x="73868" y="12879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12388EE-288F-85C7-CF70-57801704209D}"/>
                  </a:ext>
                </a:extLst>
              </p:cNvPr>
              <p:cNvGrpSpPr/>
              <p:nvPr/>
            </p:nvGrpSpPr>
            <p:grpSpPr>
              <a:xfrm>
                <a:off x="6865693" y="2991015"/>
                <a:ext cx="2544438" cy="338554"/>
                <a:chOff x="6544184" y="2393417"/>
                <a:chExt cx="2544438" cy="338554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B966C79-B205-5814-5220-2E762A40D53D}"/>
                    </a:ext>
                  </a:extLst>
                </p:cNvPr>
                <p:cNvSpPr txBox="1"/>
                <p:nvPr/>
              </p:nvSpPr>
              <p:spPr>
                <a:xfrm>
                  <a:off x="6544184" y="2393417"/>
                  <a:ext cx="1140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chemeClr val="bg1">
                          <a:lumMod val="50000"/>
                        </a:schemeClr>
                      </a:solidFill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rPr>
                    <a:t>데이터 수집</a:t>
                  </a:r>
                </a:p>
              </p:txBody>
            </p:sp>
            <p:cxnSp>
              <p:nvCxnSpPr>
                <p:cNvPr id="47" name="직선 연결선 106">
                  <a:extLst>
                    <a:ext uri="{FF2B5EF4-FFF2-40B4-BE49-F238E27FC236}">
                      <a16:creationId xmlns:a16="http://schemas.microsoft.com/office/drawing/2014/main" id="{10A659D7-0F18-43D4-3B91-471E6334F6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43314" y="2698060"/>
                  <a:ext cx="2445308" cy="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DBCBC48-5332-C6C7-6F58-93064C0F0612}"/>
                </a:ext>
              </a:extLst>
            </p:cNvPr>
            <p:cNvGrpSpPr/>
            <p:nvPr/>
          </p:nvGrpSpPr>
          <p:grpSpPr>
            <a:xfrm>
              <a:off x="6845282" y="1537352"/>
              <a:ext cx="2854326" cy="338554"/>
              <a:chOff x="6555805" y="2389438"/>
              <a:chExt cx="2854326" cy="338554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0CDFEE6-CAB1-89FB-2D2C-512952CCC309}"/>
                  </a:ext>
                </a:extLst>
              </p:cNvPr>
              <p:cNvGrpSpPr/>
              <p:nvPr/>
            </p:nvGrpSpPr>
            <p:grpSpPr>
              <a:xfrm>
                <a:off x="6555805" y="2389438"/>
                <a:ext cx="1680776" cy="338554"/>
                <a:chOff x="6555805" y="2389438"/>
                <a:chExt cx="1680776" cy="338554"/>
              </a:xfrm>
            </p:grpSpPr>
            <p:grpSp>
              <p:nvGrpSpPr>
                <p:cNvPr id="40" name="그래픽 89" descr="배지 1 윤곽선">
                  <a:extLst>
                    <a:ext uri="{FF2B5EF4-FFF2-40B4-BE49-F238E27FC236}">
                      <a16:creationId xmlns:a16="http://schemas.microsoft.com/office/drawing/2014/main" id="{A728A248-1EC2-7D6B-AFD4-7AF76276475E}"/>
                    </a:ext>
                  </a:extLst>
                </p:cNvPr>
                <p:cNvGrpSpPr/>
                <p:nvPr/>
              </p:nvGrpSpPr>
              <p:grpSpPr>
                <a:xfrm>
                  <a:off x="6555805" y="2398064"/>
                  <a:ext cx="292227" cy="292227"/>
                  <a:chOff x="6637844" y="2441414"/>
                  <a:chExt cx="292227" cy="292227"/>
                </a:xfrm>
                <a:solidFill>
                  <a:srgbClr val="000000"/>
                </a:solidFill>
              </p:grpSpPr>
              <p:sp>
                <p:nvSpPr>
                  <p:cNvPr id="42" name="자유형: 도형 166">
                    <a:extLst>
                      <a:ext uri="{FF2B5EF4-FFF2-40B4-BE49-F238E27FC236}">
                        <a16:creationId xmlns:a16="http://schemas.microsoft.com/office/drawing/2014/main" id="{3AB36DBD-A536-D239-4098-B69AD85736C9}"/>
                      </a:ext>
                    </a:extLst>
                  </p:cNvPr>
                  <p:cNvSpPr/>
                  <p:nvPr/>
                </p:nvSpPr>
                <p:spPr>
                  <a:xfrm>
                    <a:off x="6637844" y="2441414"/>
                    <a:ext cx="292227" cy="292227"/>
                  </a:xfrm>
                  <a:custGeom>
                    <a:avLst/>
                    <a:gdLst>
                      <a:gd name="connsiteX0" fmla="*/ 146114 w 292227"/>
                      <a:gd name="connsiteY0" fmla="*/ 7694 h 292227"/>
                      <a:gd name="connsiteX1" fmla="*/ 284534 w 292227"/>
                      <a:gd name="connsiteY1" fmla="*/ 146114 h 292227"/>
                      <a:gd name="connsiteX2" fmla="*/ 146114 w 292227"/>
                      <a:gd name="connsiteY2" fmla="*/ 284533 h 292227"/>
                      <a:gd name="connsiteX3" fmla="*/ 7695 w 292227"/>
                      <a:gd name="connsiteY3" fmla="*/ 146114 h 292227"/>
                      <a:gd name="connsiteX4" fmla="*/ 146114 w 292227"/>
                      <a:gd name="connsiteY4" fmla="*/ 7695 h 292227"/>
                      <a:gd name="connsiteX5" fmla="*/ 146114 w 292227"/>
                      <a:gd name="connsiteY5" fmla="*/ 0 h 292227"/>
                      <a:gd name="connsiteX6" fmla="*/ 0 w 292227"/>
                      <a:gd name="connsiteY6" fmla="*/ 146114 h 292227"/>
                      <a:gd name="connsiteX7" fmla="*/ 146114 w 292227"/>
                      <a:gd name="connsiteY7" fmla="*/ 292228 h 292227"/>
                      <a:gd name="connsiteX8" fmla="*/ 292228 w 292227"/>
                      <a:gd name="connsiteY8" fmla="*/ 146114 h 292227"/>
                      <a:gd name="connsiteX9" fmla="*/ 146245 w 292227"/>
                      <a:gd name="connsiteY9" fmla="*/ 1 h 292227"/>
                      <a:gd name="connsiteX10" fmla="*/ 146114 w 292227"/>
                      <a:gd name="connsiteY10" fmla="*/ 1 h 2922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92227" h="292227">
                        <a:moveTo>
                          <a:pt x="146114" y="7694"/>
                        </a:moveTo>
                        <a:cubicBezTo>
                          <a:pt x="222561" y="7694"/>
                          <a:pt x="284534" y="69667"/>
                          <a:pt x="284534" y="146114"/>
                        </a:cubicBezTo>
                        <a:cubicBezTo>
                          <a:pt x="284534" y="222561"/>
                          <a:pt x="222561" y="284533"/>
                          <a:pt x="146114" y="284533"/>
                        </a:cubicBezTo>
                        <a:cubicBezTo>
                          <a:pt x="69667" y="284533"/>
                          <a:pt x="7695" y="222561"/>
                          <a:pt x="7695" y="146114"/>
                        </a:cubicBezTo>
                        <a:cubicBezTo>
                          <a:pt x="7782" y="69703"/>
                          <a:pt x="69703" y="7782"/>
                          <a:pt x="146114" y="7695"/>
                        </a:cubicBezTo>
                        <a:moveTo>
                          <a:pt x="146114" y="0"/>
                        </a:moveTo>
                        <a:cubicBezTo>
                          <a:pt x="65418" y="0"/>
                          <a:pt x="0" y="65417"/>
                          <a:pt x="0" y="146114"/>
                        </a:cubicBezTo>
                        <a:cubicBezTo>
                          <a:pt x="0" y="226810"/>
                          <a:pt x="65417" y="292227"/>
                          <a:pt x="146114" y="292228"/>
                        </a:cubicBezTo>
                        <a:cubicBezTo>
                          <a:pt x="226810" y="292228"/>
                          <a:pt x="292227" y="226811"/>
                          <a:pt x="292228" y="146114"/>
                        </a:cubicBezTo>
                        <a:cubicBezTo>
                          <a:pt x="292264" y="65454"/>
                          <a:pt x="226905" y="37"/>
                          <a:pt x="146245" y="1"/>
                        </a:cubicBezTo>
                        <a:cubicBezTo>
                          <a:pt x="146201" y="1"/>
                          <a:pt x="146158" y="1"/>
                          <a:pt x="146114" y="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7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endParaRPr>
                  </a:p>
                </p:txBody>
              </p:sp>
              <p:sp>
                <p:nvSpPr>
                  <p:cNvPr id="43" name="자유형: 도형 167">
                    <a:extLst>
                      <a:ext uri="{FF2B5EF4-FFF2-40B4-BE49-F238E27FC236}">
                        <a16:creationId xmlns:a16="http://schemas.microsoft.com/office/drawing/2014/main" id="{80BE7B82-7EBD-B36F-15D8-61D910A269C0}"/>
                      </a:ext>
                    </a:extLst>
                  </p:cNvPr>
                  <p:cNvSpPr/>
                  <p:nvPr/>
                </p:nvSpPr>
                <p:spPr>
                  <a:xfrm>
                    <a:off x="6754398" y="2518230"/>
                    <a:ext cx="39774" cy="129586"/>
                  </a:xfrm>
                  <a:custGeom>
                    <a:avLst/>
                    <a:gdLst>
                      <a:gd name="connsiteX0" fmla="*/ 30928 w 39774"/>
                      <a:gd name="connsiteY0" fmla="*/ 129586 h 129586"/>
                      <a:gd name="connsiteX1" fmla="*/ 30928 w 39774"/>
                      <a:gd name="connsiteY1" fmla="*/ 12488 h 129586"/>
                      <a:gd name="connsiteX2" fmla="*/ 30865 w 39774"/>
                      <a:gd name="connsiteY2" fmla="*/ 12459 h 129586"/>
                      <a:gd name="connsiteX3" fmla="*/ 28706 w 39774"/>
                      <a:gd name="connsiteY3" fmla="*/ 14328 h 129586"/>
                      <a:gd name="connsiteX4" fmla="*/ 21774 w 39774"/>
                      <a:gd name="connsiteY4" fmla="*/ 19435 h 129586"/>
                      <a:gd name="connsiteX5" fmla="*/ 13839 w 39774"/>
                      <a:gd name="connsiteY5" fmla="*/ 24117 h 129586"/>
                      <a:gd name="connsiteX6" fmla="*/ 5741 w 39774"/>
                      <a:gd name="connsiteY6" fmla="*/ 28031 h 129586"/>
                      <a:gd name="connsiteX7" fmla="*/ 0 w 39774"/>
                      <a:gd name="connsiteY7" fmla="*/ 30304 h 129586"/>
                      <a:gd name="connsiteX8" fmla="*/ 0 w 39774"/>
                      <a:gd name="connsiteY8" fmla="*/ 22986 h 129586"/>
                      <a:gd name="connsiteX9" fmla="*/ 19694 w 39774"/>
                      <a:gd name="connsiteY9" fmla="*/ 13732 h 129586"/>
                      <a:gd name="connsiteX10" fmla="*/ 38392 w 39774"/>
                      <a:gd name="connsiteY10" fmla="*/ 0 h 129586"/>
                      <a:gd name="connsiteX11" fmla="*/ 39774 w 39774"/>
                      <a:gd name="connsiteY11" fmla="*/ 72 h 129586"/>
                      <a:gd name="connsiteX12" fmla="*/ 39774 w 39774"/>
                      <a:gd name="connsiteY12" fmla="*/ 129586 h 129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9774" h="129586">
                        <a:moveTo>
                          <a:pt x="30928" y="129586"/>
                        </a:moveTo>
                        <a:lnTo>
                          <a:pt x="30928" y="12488"/>
                        </a:lnTo>
                        <a:cubicBezTo>
                          <a:pt x="30928" y="12443"/>
                          <a:pt x="30900" y="12430"/>
                          <a:pt x="30865" y="12459"/>
                        </a:cubicBezTo>
                        <a:lnTo>
                          <a:pt x="28706" y="14328"/>
                        </a:lnTo>
                        <a:cubicBezTo>
                          <a:pt x="26513" y="16184"/>
                          <a:pt x="24197" y="17891"/>
                          <a:pt x="21774" y="19435"/>
                        </a:cubicBezTo>
                        <a:cubicBezTo>
                          <a:pt x="19187" y="21100"/>
                          <a:pt x="16518" y="22674"/>
                          <a:pt x="13839" y="24117"/>
                        </a:cubicBezTo>
                        <a:cubicBezTo>
                          <a:pt x="11143" y="25567"/>
                          <a:pt x="8418" y="26882"/>
                          <a:pt x="5741" y="28031"/>
                        </a:cubicBezTo>
                        <a:cubicBezTo>
                          <a:pt x="3729" y="28892"/>
                          <a:pt x="1805" y="29654"/>
                          <a:pt x="0" y="30304"/>
                        </a:cubicBezTo>
                        <a:lnTo>
                          <a:pt x="0" y="22986"/>
                        </a:lnTo>
                        <a:cubicBezTo>
                          <a:pt x="6900" y="20671"/>
                          <a:pt x="13509" y="17566"/>
                          <a:pt x="19694" y="13732"/>
                        </a:cubicBezTo>
                        <a:cubicBezTo>
                          <a:pt x="26269" y="9640"/>
                          <a:pt x="32520" y="5049"/>
                          <a:pt x="38392" y="0"/>
                        </a:cubicBezTo>
                        <a:lnTo>
                          <a:pt x="39774" y="72"/>
                        </a:lnTo>
                        <a:lnTo>
                          <a:pt x="39774" y="12958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7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endParaRPr>
                  </a:p>
                </p:txBody>
              </p:sp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B6F0466-FC21-A10F-CFCD-C5C2FC70D405}"/>
                    </a:ext>
                  </a:extLst>
                </p:cNvPr>
                <p:cNvSpPr txBox="1"/>
                <p:nvPr/>
              </p:nvSpPr>
              <p:spPr>
                <a:xfrm>
                  <a:off x="6865693" y="2389438"/>
                  <a:ext cx="13708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chemeClr val="bg1">
                          <a:lumMod val="50000"/>
                        </a:schemeClr>
                      </a:solidFill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rPr>
                    <a:t>주제 선정 이유</a:t>
                  </a:r>
                </a:p>
              </p:txBody>
            </p:sp>
          </p:grpSp>
          <p:cxnSp>
            <p:nvCxnSpPr>
              <p:cNvPr id="39" name="직선 연결선 17">
                <a:extLst>
                  <a:ext uri="{FF2B5EF4-FFF2-40B4-BE49-F238E27FC236}">
                    <a16:creationId xmlns:a16="http://schemas.microsoft.com/office/drawing/2014/main" id="{D8843F2E-0A39-B8FD-96CC-E3DB317BEC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4823" y="2700712"/>
                <a:ext cx="2445308" cy="15858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87500B7-8097-CBD3-CCE6-023D8D7785F3}"/>
                </a:ext>
              </a:extLst>
            </p:cNvPr>
            <p:cNvGrpSpPr/>
            <p:nvPr/>
          </p:nvGrpSpPr>
          <p:grpSpPr>
            <a:xfrm>
              <a:off x="6845283" y="2815352"/>
              <a:ext cx="2854325" cy="338554"/>
              <a:chOff x="6555806" y="3678163"/>
              <a:chExt cx="2854325" cy="338554"/>
            </a:xfrm>
          </p:grpSpPr>
          <p:grpSp>
            <p:nvGrpSpPr>
              <p:cNvPr id="33" name="그래픽 87" descr="배지 3 윤곽선">
                <a:extLst>
                  <a:ext uri="{FF2B5EF4-FFF2-40B4-BE49-F238E27FC236}">
                    <a16:creationId xmlns:a16="http://schemas.microsoft.com/office/drawing/2014/main" id="{E127707C-79E5-7317-68B3-FF50E3515E83}"/>
                  </a:ext>
                </a:extLst>
              </p:cNvPr>
              <p:cNvGrpSpPr/>
              <p:nvPr/>
            </p:nvGrpSpPr>
            <p:grpSpPr>
              <a:xfrm>
                <a:off x="6555806" y="3692443"/>
                <a:ext cx="292226" cy="292226"/>
                <a:chOff x="6637845" y="3712800"/>
                <a:chExt cx="292226" cy="292226"/>
              </a:xfrm>
              <a:solidFill>
                <a:srgbClr val="000000"/>
              </a:solidFill>
            </p:grpSpPr>
            <p:sp>
              <p:nvSpPr>
                <p:cNvPr id="36" name="자유형: 도형 160">
                  <a:extLst>
                    <a:ext uri="{FF2B5EF4-FFF2-40B4-BE49-F238E27FC236}">
                      <a16:creationId xmlns:a16="http://schemas.microsoft.com/office/drawing/2014/main" id="{6BFA0603-6FFA-6425-8A51-BF37FB9D3D30}"/>
                    </a:ext>
                  </a:extLst>
                </p:cNvPr>
                <p:cNvSpPr/>
                <p:nvPr/>
              </p:nvSpPr>
              <p:spPr>
                <a:xfrm>
                  <a:off x="6637845" y="3712800"/>
                  <a:ext cx="292226" cy="292226"/>
                </a:xfrm>
                <a:custGeom>
                  <a:avLst/>
                  <a:gdLst>
                    <a:gd name="connsiteX0" fmla="*/ 146113 w 292226"/>
                    <a:gd name="connsiteY0" fmla="*/ 7694 h 292226"/>
                    <a:gd name="connsiteX1" fmla="*/ 284532 w 292226"/>
                    <a:gd name="connsiteY1" fmla="*/ 146113 h 292226"/>
                    <a:gd name="connsiteX2" fmla="*/ 146113 w 292226"/>
                    <a:gd name="connsiteY2" fmla="*/ 284532 h 292226"/>
                    <a:gd name="connsiteX3" fmla="*/ 7694 w 292226"/>
                    <a:gd name="connsiteY3" fmla="*/ 146113 h 292226"/>
                    <a:gd name="connsiteX4" fmla="*/ 146113 w 292226"/>
                    <a:gd name="connsiteY4" fmla="*/ 7694 h 292226"/>
                    <a:gd name="connsiteX5" fmla="*/ 146113 w 292226"/>
                    <a:gd name="connsiteY5" fmla="*/ 0 h 292226"/>
                    <a:gd name="connsiteX6" fmla="*/ 0 w 292226"/>
                    <a:gd name="connsiteY6" fmla="*/ 146113 h 292226"/>
                    <a:gd name="connsiteX7" fmla="*/ 146113 w 292226"/>
                    <a:gd name="connsiteY7" fmla="*/ 292226 h 292226"/>
                    <a:gd name="connsiteX8" fmla="*/ 292226 w 292226"/>
                    <a:gd name="connsiteY8" fmla="*/ 146113 h 292226"/>
                    <a:gd name="connsiteX9" fmla="*/ 146252 w 292226"/>
                    <a:gd name="connsiteY9" fmla="*/ 0 h 292226"/>
                    <a:gd name="connsiteX10" fmla="*/ 146113 w 292226"/>
                    <a:gd name="connsiteY10" fmla="*/ 0 h 292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92226" h="292226">
                      <a:moveTo>
                        <a:pt x="146113" y="7694"/>
                      </a:moveTo>
                      <a:cubicBezTo>
                        <a:pt x="222560" y="7694"/>
                        <a:pt x="284532" y="69666"/>
                        <a:pt x="284532" y="146113"/>
                      </a:cubicBezTo>
                      <a:cubicBezTo>
                        <a:pt x="284532" y="222560"/>
                        <a:pt x="222560" y="284532"/>
                        <a:pt x="146113" y="284532"/>
                      </a:cubicBezTo>
                      <a:cubicBezTo>
                        <a:pt x="69666" y="284532"/>
                        <a:pt x="7694" y="222560"/>
                        <a:pt x="7694" y="146113"/>
                      </a:cubicBezTo>
                      <a:cubicBezTo>
                        <a:pt x="7781" y="69703"/>
                        <a:pt x="69703" y="7781"/>
                        <a:pt x="146113" y="7694"/>
                      </a:cubicBezTo>
                      <a:moveTo>
                        <a:pt x="146113" y="0"/>
                      </a:moveTo>
                      <a:cubicBezTo>
                        <a:pt x="65417" y="0"/>
                        <a:pt x="0" y="65417"/>
                        <a:pt x="0" y="146113"/>
                      </a:cubicBezTo>
                      <a:cubicBezTo>
                        <a:pt x="0" y="226809"/>
                        <a:pt x="65417" y="292226"/>
                        <a:pt x="146113" y="292226"/>
                      </a:cubicBezTo>
                      <a:cubicBezTo>
                        <a:pt x="226809" y="292226"/>
                        <a:pt x="292226" y="226809"/>
                        <a:pt x="292226" y="146113"/>
                      </a:cubicBezTo>
                      <a:cubicBezTo>
                        <a:pt x="292264" y="65455"/>
                        <a:pt x="226910" y="38"/>
                        <a:pt x="146252" y="0"/>
                      </a:cubicBezTo>
                      <a:cubicBezTo>
                        <a:pt x="146205" y="0"/>
                        <a:pt x="146159" y="0"/>
                        <a:pt x="1461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  <p:sp>
              <p:nvSpPr>
                <p:cNvPr id="37" name="자유형: 도형 161">
                  <a:extLst>
                    <a:ext uri="{FF2B5EF4-FFF2-40B4-BE49-F238E27FC236}">
                      <a16:creationId xmlns:a16="http://schemas.microsoft.com/office/drawing/2014/main" id="{DA3076D8-326C-8343-74DF-84E189098C34}"/>
                    </a:ext>
                  </a:extLst>
                </p:cNvPr>
                <p:cNvSpPr/>
                <p:nvPr/>
              </p:nvSpPr>
              <p:spPr>
                <a:xfrm>
                  <a:off x="6747829" y="3794276"/>
                  <a:ext cx="69540" cy="131042"/>
                </a:xfrm>
                <a:custGeom>
                  <a:avLst/>
                  <a:gdLst>
                    <a:gd name="connsiteX0" fmla="*/ 27150 w 69540"/>
                    <a:gd name="connsiteY0" fmla="*/ 131028 h 131042"/>
                    <a:gd name="connsiteX1" fmla="*/ 0 w 69540"/>
                    <a:gd name="connsiteY1" fmla="*/ 124646 h 131042"/>
                    <a:gd name="connsiteX2" fmla="*/ 0 w 69540"/>
                    <a:gd name="connsiteY2" fmla="*/ 115228 h 131042"/>
                    <a:gd name="connsiteX3" fmla="*/ 27508 w 69540"/>
                    <a:gd name="connsiteY3" fmla="*/ 123711 h 131042"/>
                    <a:gd name="connsiteX4" fmla="*/ 39669 w 69540"/>
                    <a:gd name="connsiteY4" fmla="*/ 122134 h 131042"/>
                    <a:gd name="connsiteX5" fmla="*/ 50183 w 69540"/>
                    <a:gd name="connsiteY5" fmla="*/ 117086 h 131042"/>
                    <a:gd name="connsiteX6" fmla="*/ 57558 w 69540"/>
                    <a:gd name="connsiteY6" fmla="*/ 108238 h 131042"/>
                    <a:gd name="connsiteX7" fmla="*/ 60324 w 69540"/>
                    <a:gd name="connsiteY7" fmla="*/ 95403 h 131042"/>
                    <a:gd name="connsiteX8" fmla="*/ 50252 w 69540"/>
                    <a:gd name="connsiteY8" fmla="*/ 73951 h 131042"/>
                    <a:gd name="connsiteX9" fmla="*/ 21467 w 69540"/>
                    <a:gd name="connsiteY9" fmla="*/ 66845 h 131042"/>
                    <a:gd name="connsiteX10" fmla="*/ 12534 w 69540"/>
                    <a:gd name="connsiteY10" fmla="*/ 66845 h 131042"/>
                    <a:gd name="connsiteX11" fmla="*/ 12534 w 69540"/>
                    <a:gd name="connsiteY11" fmla="*/ 59536 h 131042"/>
                    <a:gd name="connsiteX12" fmla="*/ 20660 w 69540"/>
                    <a:gd name="connsiteY12" fmla="*/ 59536 h 131042"/>
                    <a:gd name="connsiteX13" fmla="*/ 46736 w 69540"/>
                    <a:gd name="connsiteY13" fmla="*/ 52611 h 131042"/>
                    <a:gd name="connsiteX14" fmla="*/ 55731 w 69540"/>
                    <a:gd name="connsiteY14" fmla="*/ 32221 h 131042"/>
                    <a:gd name="connsiteX15" fmla="*/ 49048 w 69540"/>
                    <a:gd name="connsiteY15" fmla="*/ 13800 h 131042"/>
                    <a:gd name="connsiteX16" fmla="*/ 29312 w 69540"/>
                    <a:gd name="connsiteY16" fmla="*/ 7394 h 131042"/>
                    <a:gd name="connsiteX17" fmla="*/ 5051 w 69540"/>
                    <a:gd name="connsiteY17" fmla="*/ 15089 h 131042"/>
                    <a:gd name="connsiteX18" fmla="*/ 5051 w 69540"/>
                    <a:gd name="connsiteY18" fmla="*/ 6767 h 131042"/>
                    <a:gd name="connsiteX19" fmla="*/ 31747 w 69540"/>
                    <a:gd name="connsiteY19" fmla="*/ 0 h 131042"/>
                    <a:gd name="connsiteX20" fmla="*/ 44524 w 69540"/>
                    <a:gd name="connsiteY20" fmla="*/ 1835 h 131042"/>
                    <a:gd name="connsiteX21" fmla="*/ 55111 w 69540"/>
                    <a:gd name="connsiteY21" fmla="*/ 7321 h 131042"/>
                    <a:gd name="connsiteX22" fmla="*/ 62325 w 69540"/>
                    <a:gd name="connsiteY22" fmla="*/ 16432 h 131042"/>
                    <a:gd name="connsiteX23" fmla="*/ 65018 w 69540"/>
                    <a:gd name="connsiteY23" fmla="*/ 29220 h 131042"/>
                    <a:gd name="connsiteX24" fmla="*/ 40396 w 69540"/>
                    <a:gd name="connsiteY24" fmla="*/ 61017 h 131042"/>
                    <a:gd name="connsiteX25" fmla="*/ 39415 w 69540"/>
                    <a:gd name="connsiteY25" fmla="*/ 61290 h 131042"/>
                    <a:gd name="connsiteX26" fmla="*/ 39415 w 69540"/>
                    <a:gd name="connsiteY26" fmla="*/ 63872 h 131042"/>
                    <a:gd name="connsiteX27" fmla="*/ 40611 w 69540"/>
                    <a:gd name="connsiteY27" fmla="*/ 64010 h 131042"/>
                    <a:gd name="connsiteX28" fmla="*/ 52037 w 69540"/>
                    <a:gd name="connsiteY28" fmla="*/ 67022 h 131042"/>
                    <a:gd name="connsiteX29" fmla="*/ 61186 w 69540"/>
                    <a:gd name="connsiteY29" fmla="*/ 73143 h 131042"/>
                    <a:gd name="connsiteX30" fmla="*/ 67295 w 69540"/>
                    <a:gd name="connsiteY30" fmla="*/ 82273 h 131042"/>
                    <a:gd name="connsiteX31" fmla="*/ 69534 w 69540"/>
                    <a:gd name="connsiteY31" fmla="*/ 94141 h 131042"/>
                    <a:gd name="connsiteX32" fmla="*/ 66241 w 69540"/>
                    <a:gd name="connsiteY32" fmla="*/ 109880 h 131042"/>
                    <a:gd name="connsiteX33" fmla="*/ 57223 w 69540"/>
                    <a:gd name="connsiteY33" fmla="*/ 121422 h 131042"/>
                    <a:gd name="connsiteX34" fmla="*/ 43743 w 69540"/>
                    <a:gd name="connsiteY34" fmla="*/ 128582 h 131042"/>
                    <a:gd name="connsiteX35" fmla="*/ 27150 w 69540"/>
                    <a:gd name="connsiteY35" fmla="*/ 131028 h 131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540" h="131042">
                      <a:moveTo>
                        <a:pt x="27150" y="131028"/>
                      </a:moveTo>
                      <a:cubicBezTo>
                        <a:pt x="17704" y="131244"/>
                        <a:pt x="8360" y="129047"/>
                        <a:pt x="0" y="124646"/>
                      </a:cubicBezTo>
                      <a:lnTo>
                        <a:pt x="0" y="115228"/>
                      </a:lnTo>
                      <a:cubicBezTo>
                        <a:pt x="8161" y="120645"/>
                        <a:pt x="17713" y="123591"/>
                        <a:pt x="27508" y="123711"/>
                      </a:cubicBezTo>
                      <a:cubicBezTo>
                        <a:pt x="31613" y="123722"/>
                        <a:pt x="35702" y="123192"/>
                        <a:pt x="39669" y="122134"/>
                      </a:cubicBezTo>
                      <a:cubicBezTo>
                        <a:pt x="43464" y="121139"/>
                        <a:pt x="47033" y="119425"/>
                        <a:pt x="50183" y="117086"/>
                      </a:cubicBezTo>
                      <a:cubicBezTo>
                        <a:pt x="53283" y="114737"/>
                        <a:pt x="55806" y="111711"/>
                        <a:pt x="57558" y="108238"/>
                      </a:cubicBezTo>
                      <a:cubicBezTo>
                        <a:pt x="59488" y="104241"/>
                        <a:pt x="60437" y="99841"/>
                        <a:pt x="60324" y="95403"/>
                      </a:cubicBezTo>
                      <a:cubicBezTo>
                        <a:pt x="60811" y="87009"/>
                        <a:pt x="57022" y="78938"/>
                        <a:pt x="50252" y="73951"/>
                      </a:cubicBezTo>
                      <a:cubicBezTo>
                        <a:pt x="43712" y="69235"/>
                        <a:pt x="34021" y="66845"/>
                        <a:pt x="21467" y="66845"/>
                      </a:cubicBezTo>
                      <a:lnTo>
                        <a:pt x="12534" y="66845"/>
                      </a:lnTo>
                      <a:lnTo>
                        <a:pt x="12534" y="59536"/>
                      </a:lnTo>
                      <a:lnTo>
                        <a:pt x="20660" y="59536"/>
                      </a:lnTo>
                      <a:cubicBezTo>
                        <a:pt x="32093" y="59536"/>
                        <a:pt x="40865" y="57227"/>
                        <a:pt x="46736" y="52611"/>
                      </a:cubicBezTo>
                      <a:cubicBezTo>
                        <a:pt x="52836" y="47654"/>
                        <a:pt x="56183" y="40068"/>
                        <a:pt x="55731" y="32221"/>
                      </a:cubicBezTo>
                      <a:cubicBezTo>
                        <a:pt x="56173" y="25417"/>
                        <a:pt x="53750" y="18738"/>
                        <a:pt x="49048" y="13800"/>
                      </a:cubicBezTo>
                      <a:cubicBezTo>
                        <a:pt x="43551" y="9182"/>
                        <a:pt x="36473" y="6885"/>
                        <a:pt x="29312" y="7394"/>
                      </a:cubicBezTo>
                      <a:cubicBezTo>
                        <a:pt x="20650" y="7555"/>
                        <a:pt x="12222" y="10228"/>
                        <a:pt x="5051" y="15089"/>
                      </a:cubicBezTo>
                      <a:lnTo>
                        <a:pt x="5051" y="6767"/>
                      </a:lnTo>
                      <a:cubicBezTo>
                        <a:pt x="13264" y="2365"/>
                        <a:pt x="22429" y="41"/>
                        <a:pt x="31747" y="0"/>
                      </a:cubicBezTo>
                      <a:cubicBezTo>
                        <a:pt x="36073" y="-11"/>
                        <a:pt x="40376" y="607"/>
                        <a:pt x="44524" y="1835"/>
                      </a:cubicBezTo>
                      <a:cubicBezTo>
                        <a:pt x="48376" y="2957"/>
                        <a:pt x="51973" y="4821"/>
                        <a:pt x="55111" y="7321"/>
                      </a:cubicBezTo>
                      <a:cubicBezTo>
                        <a:pt x="58147" y="9801"/>
                        <a:pt x="60608" y="12909"/>
                        <a:pt x="62325" y="16432"/>
                      </a:cubicBezTo>
                      <a:cubicBezTo>
                        <a:pt x="64197" y="20430"/>
                        <a:pt x="65119" y="24806"/>
                        <a:pt x="65018" y="29220"/>
                      </a:cubicBezTo>
                      <a:cubicBezTo>
                        <a:pt x="65018" y="45947"/>
                        <a:pt x="56962" y="56350"/>
                        <a:pt x="40396" y="61017"/>
                      </a:cubicBezTo>
                      <a:lnTo>
                        <a:pt x="39415" y="61290"/>
                      </a:lnTo>
                      <a:lnTo>
                        <a:pt x="39415" y="63872"/>
                      </a:lnTo>
                      <a:lnTo>
                        <a:pt x="40611" y="64010"/>
                      </a:lnTo>
                      <a:cubicBezTo>
                        <a:pt x="44548" y="64444"/>
                        <a:pt x="48398" y="65460"/>
                        <a:pt x="52037" y="67022"/>
                      </a:cubicBezTo>
                      <a:cubicBezTo>
                        <a:pt x="55441" y="68476"/>
                        <a:pt x="58544" y="70551"/>
                        <a:pt x="61186" y="73143"/>
                      </a:cubicBezTo>
                      <a:cubicBezTo>
                        <a:pt x="63802" y="75756"/>
                        <a:pt x="65878" y="78858"/>
                        <a:pt x="67295" y="82273"/>
                      </a:cubicBezTo>
                      <a:cubicBezTo>
                        <a:pt x="68830" y="86039"/>
                        <a:pt x="69592" y="90075"/>
                        <a:pt x="69534" y="94141"/>
                      </a:cubicBezTo>
                      <a:cubicBezTo>
                        <a:pt x="69636" y="99569"/>
                        <a:pt x="68510" y="104949"/>
                        <a:pt x="66241" y="109880"/>
                      </a:cubicBezTo>
                      <a:cubicBezTo>
                        <a:pt x="64123" y="114345"/>
                        <a:pt x="61043" y="118286"/>
                        <a:pt x="57223" y="121422"/>
                      </a:cubicBezTo>
                      <a:cubicBezTo>
                        <a:pt x="53226" y="124644"/>
                        <a:pt x="48651" y="127073"/>
                        <a:pt x="43743" y="128582"/>
                      </a:cubicBezTo>
                      <a:cubicBezTo>
                        <a:pt x="38370" y="130242"/>
                        <a:pt x="32774" y="131068"/>
                        <a:pt x="27150" y="13102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03E5F07-D536-D29A-C9CB-A34C10144E07}"/>
                  </a:ext>
                </a:extLst>
              </p:cNvPr>
              <p:cNvSpPr txBox="1"/>
              <p:nvPr/>
            </p:nvSpPr>
            <p:spPr>
              <a:xfrm>
                <a:off x="6854640" y="3678163"/>
                <a:ext cx="13211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데이터 </a:t>
                </a:r>
                <a:r>
                  <a:rPr lang="ko-KR" altLang="en-US" sz="1600" b="1" dirty="0" err="1">
                    <a:solidFill>
                      <a:schemeClr val="bg1">
                        <a:lumMod val="50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전처리</a:t>
                </a:r>
                <a:endParaRPr lang="ko-KR" altLang="en-US" sz="1600" b="1" dirty="0">
                  <a:solidFill>
                    <a:schemeClr val="bg1">
                      <a:lumMod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  <p:cxnSp>
            <p:nvCxnSpPr>
              <p:cNvPr id="35" name="직선 연결선 25">
                <a:extLst>
                  <a:ext uri="{FF2B5EF4-FFF2-40B4-BE49-F238E27FC236}">
                    <a16:creationId xmlns:a16="http://schemas.microsoft.com/office/drawing/2014/main" id="{E46207AB-352D-C16B-6266-A526933BC8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4823" y="3996313"/>
                <a:ext cx="2445308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2BBB588-B96B-B9A0-1D13-C0D6CDCD5813}"/>
                </a:ext>
              </a:extLst>
            </p:cNvPr>
            <p:cNvGrpSpPr/>
            <p:nvPr/>
          </p:nvGrpSpPr>
          <p:grpSpPr>
            <a:xfrm>
              <a:off x="6846873" y="3451268"/>
              <a:ext cx="2852735" cy="349684"/>
              <a:chOff x="6557396" y="4287451"/>
              <a:chExt cx="2852735" cy="349684"/>
            </a:xfrm>
          </p:grpSpPr>
          <p:grpSp>
            <p:nvGrpSpPr>
              <p:cNvPr id="28" name="그래픽 86" descr="배지 4 윤곽선">
                <a:extLst>
                  <a:ext uri="{FF2B5EF4-FFF2-40B4-BE49-F238E27FC236}">
                    <a16:creationId xmlns:a16="http://schemas.microsoft.com/office/drawing/2014/main" id="{2045DA59-950C-0A04-6103-443D251DEE5B}"/>
                  </a:ext>
                </a:extLst>
              </p:cNvPr>
              <p:cNvGrpSpPr/>
              <p:nvPr/>
            </p:nvGrpSpPr>
            <p:grpSpPr>
              <a:xfrm>
                <a:off x="6557396" y="4344909"/>
                <a:ext cx="292226" cy="292226"/>
                <a:chOff x="6637845" y="4348493"/>
                <a:chExt cx="292226" cy="292226"/>
              </a:xfrm>
              <a:solidFill>
                <a:srgbClr val="000000"/>
              </a:solidFill>
            </p:grpSpPr>
            <p:sp>
              <p:nvSpPr>
                <p:cNvPr id="31" name="자유형: 도형 157">
                  <a:extLst>
                    <a:ext uri="{FF2B5EF4-FFF2-40B4-BE49-F238E27FC236}">
                      <a16:creationId xmlns:a16="http://schemas.microsoft.com/office/drawing/2014/main" id="{A4BBCFB7-FF91-7C02-C9A6-38551653BC9C}"/>
                    </a:ext>
                  </a:extLst>
                </p:cNvPr>
                <p:cNvSpPr/>
                <p:nvPr/>
              </p:nvSpPr>
              <p:spPr>
                <a:xfrm>
                  <a:off x="6637845" y="4348493"/>
                  <a:ext cx="292226" cy="292226"/>
                </a:xfrm>
                <a:custGeom>
                  <a:avLst/>
                  <a:gdLst>
                    <a:gd name="connsiteX0" fmla="*/ 146113 w 292226"/>
                    <a:gd name="connsiteY0" fmla="*/ 7694 h 292226"/>
                    <a:gd name="connsiteX1" fmla="*/ 284532 w 292226"/>
                    <a:gd name="connsiteY1" fmla="*/ 146113 h 292226"/>
                    <a:gd name="connsiteX2" fmla="*/ 146113 w 292226"/>
                    <a:gd name="connsiteY2" fmla="*/ 284532 h 292226"/>
                    <a:gd name="connsiteX3" fmla="*/ 7694 w 292226"/>
                    <a:gd name="connsiteY3" fmla="*/ 146113 h 292226"/>
                    <a:gd name="connsiteX4" fmla="*/ 146113 w 292226"/>
                    <a:gd name="connsiteY4" fmla="*/ 7694 h 292226"/>
                    <a:gd name="connsiteX5" fmla="*/ 146113 w 292226"/>
                    <a:gd name="connsiteY5" fmla="*/ 0 h 292226"/>
                    <a:gd name="connsiteX6" fmla="*/ 0 w 292226"/>
                    <a:gd name="connsiteY6" fmla="*/ 146113 h 292226"/>
                    <a:gd name="connsiteX7" fmla="*/ 146113 w 292226"/>
                    <a:gd name="connsiteY7" fmla="*/ 292226 h 292226"/>
                    <a:gd name="connsiteX8" fmla="*/ 292226 w 292226"/>
                    <a:gd name="connsiteY8" fmla="*/ 146113 h 292226"/>
                    <a:gd name="connsiteX9" fmla="*/ 146252 w 292226"/>
                    <a:gd name="connsiteY9" fmla="*/ 0 h 292226"/>
                    <a:gd name="connsiteX10" fmla="*/ 146113 w 292226"/>
                    <a:gd name="connsiteY10" fmla="*/ 0 h 292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92226" h="292226">
                      <a:moveTo>
                        <a:pt x="146113" y="7694"/>
                      </a:moveTo>
                      <a:cubicBezTo>
                        <a:pt x="222560" y="7694"/>
                        <a:pt x="284532" y="69666"/>
                        <a:pt x="284532" y="146113"/>
                      </a:cubicBezTo>
                      <a:cubicBezTo>
                        <a:pt x="284532" y="222560"/>
                        <a:pt x="222560" y="284532"/>
                        <a:pt x="146113" y="284532"/>
                      </a:cubicBezTo>
                      <a:cubicBezTo>
                        <a:pt x="69666" y="284532"/>
                        <a:pt x="7694" y="222560"/>
                        <a:pt x="7694" y="146113"/>
                      </a:cubicBezTo>
                      <a:cubicBezTo>
                        <a:pt x="7781" y="69703"/>
                        <a:pt x="69703" y="7781"/>
                        <a:pt x="146113" y="7694"/>
                      </a:cubicBezTo>
                      <a:moveTo>
                        <a:pt x="146113" y="0"/>
                      </a:moveTo>
                      <a:cubicBezTo>
                        <a:pt x="65417" y="0"/>
                        <a:pt x="0" y="65417"/>
                        <a:pt x="0" y="146113"/>
                      </a:cubicBezTo>
                      <a:cubicBezTo>
                        <a:pt x="0" y="226809"/>
                        <a:pt x="65417" y="292226"/>
                        <a:pt x="146113" y="292226"/>
                      </a:cubicBezTo>
                      <a:cubicBezTo>
                        <a:pt x="226809" y="292226"/>
                        <a:pt x="292226" y="226809"/>
                        <a:pt x="292226" y="146113"/>
                      </a:cubicBezTo>
                      <a:cubicBezTo>
                        <a:pt x="292264" y="65455"/>
                        <a:pt x="226910" y="38"/>
                        <a:pt x="146252" y="0"/>
                      </a:cubicBezTo>
                      <a:cubicBezTo>
                        <a:pt x="146205" y="0"/>
                        <a:pt x="146159" y="0"/>
                        <a:pt x="1461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  <p:sp>
              <p:nvSpPr>
                <p:cNvPr id="32" name="자유형: 도형 158">
                  <a:extLst>
                    <a:ext uri="{FF2B5EF4-FFF2-40B4-BE49-F238E27FC236}">
                      <a16:creationId xmlns:a16="http://schemas.microsoft.com/office/drawing/2014/main" id="{E670EB51-AAF8-47AE-7D57-8204A5D7DAED}"/>
                    </a:ext>
                  </a:extLst>
                </p:cNvPr>
                <p:cNvSpPr/>
                <p:nvPr/>
              </p:nvSpPr>
              <p:spPr>
                <a:xfrm>
                  <a:off x="6731525" y="4428284"/>
                  <a:ext cx="90182" cy="126611"/>
                </a:xfrm>
                <a:custGeom>
                  <a:avLst/>
                  <a:gdLst>
                    <a:gd name="connsiteX0" fmla="*/ 61224 w 90182"/>
                    <a:gd name="connsiteY0" fmla="*/ 126612 h 126611"/>
                    <a:gd name="connsiteX1" fmla="*/ 61224 w 90182"/>
                    <a:gd name="connsiteY1" fmla="*/ 94514 h 126611"/>
                    <a:gd name="connsiteX2" fmla="*/ 0 w 90182"/>
                    <a:gd name="connsiteY2" fmla="*/ 94514 h 126611"/>
                    <a:gd name="connsiteX3" fmla="*/ 0 w 90182"/>
                    <a:gd name="connsiteY3" fmla="*/ 85762 h 126611"/>
                    <a:gd name="connsiteX4" fmla="*/ 17066 w 90182"/>
                    <a:gd name="connsiteY4" fmla="*/ 65453 h 126611"/>
                    <a:gd name="connsiteX5" fmla="*/ 33929 w 90182"/>
                    <a:gd name="connsiteY5" fmla="*/ 42935 h 126611"/>
                    <a:gd name="connsiteX6" fmla="*/ 48767 w 90182"/>
                    <a:gd name="connsiteY6" fmla="*/ 20317 h 126611"/>
                    <a:gd name="connsiteX7" fmla="*/ 59832 w 90182"/>
                    <a:gd name="connsiteY7" fmla="*/ 0 h 126611"/>
                    <a:gd name="connsiteX8" fmla="*/ 69985 w 90182"/>
                    <a:gd name="connsiteY8" fmla="*/ 0 h 126611"/>
                    <a:gd name="connsiteX9" fmla="*/ 69985 w 90182"/>
                    <a:gd name="connsiteY9" fmla="*/ 86743 h 126611"/>
                    <a:gd name="connsiteX10" fmla="*/ 90182 w 90182"/>
                    <a:gd name="connsiteY10" fmla="*/ 86743 h 126611"/>
                    <a:gd name="connsiteX11" fmla="*/ 90182 w 90182"/>
                    <a:gd name="connsiteY11" fmla="*/ 94514 h 126611"/>
                    <a:gd name="connsiteX12" fmla="*/ 69985 w 90182"/>
                    <a:gd name="connsiteY12" fmla="*/ 94514 h 126611"/>
                    <a:gd name="connsiteX13" fmla="*/ 69985 w 90182"/>
                    <a:gd name="connsiteY13" fmla="*/ 126612 h 126611"/>
                    <a:gd name="connsiteX14" fmla="*/ 58712 w 90182"/>
                    <a:gd name="connsiteY14" fmla="*/ 16470 h 126611"/>
                    <a:gd name="connsiteX15" fmla="*/ 45501 w 90182"/>
                    <a:gd name="connsiteY15" fmla="*/ 37907 h 126611"/>
                    <a:gd name="connsiteX16" fmla="*/ 32774 w 90182"/>
                    <a:gd name="connsiteY16" fmla="*/ 56342 h 126611"/>
                    <a:gd name="connsiteX17" fmla="*/ 21002 w 90182"/>
                    <a:gd name="connsiteY17" fmla="*/ 71843 h 126611"/>
                    <a:gd name="connsiteX18" fmla="*/ 10688 w 90182"/>
                    <a:gd name="connsiteY18" fmla="*/ 84539 h 126611"/>
                    <a:gd name="connsiteX19" fmla="*/ 8879 w 90182"/>
                    <a:gd name="connsiteY19" fmla="*/ 86731 h 126611"/>
                    <a:gd name="connsiteX20" fmla="*/ 8879 w 90182"/>
                    <a:gd name="connsiteY20" fmla="*/ 86731 h 126611"/>
                    <a:gd name="connsiteX21" fmla="*/ 61224 w 90182"/>
                    <a:gd name="connsiteY21" fmla="*/ 86731 h 126611"/>
                    <a:gd name="connsiteX22" fmla="*/ 61224 w 90182"/>
                    <a:gd name="connsiteY22" fmla="*/ 12134 h 126611"/>
                    <a:gd name="connsiteX23" fmla="*/ 61224 w 90182"/>
                    <a:gd name="connsiteY23" fmla="*/ 12134 h 126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90182" h="126611">
                      <a:moveTo>
                        <a:pt x="61224" y="126612"/>
                      </a:moveTo>
                      <a:lnTo>
                        <a:pt x="61224" y="94514"/>
                      </a:lnTo>
                      <a:lnTo>
                        <a:pt x="0" y="94514"/>
                      </a:lnTo>
                      <a:lnTo>
                        <a:pt x="0" y="85762"/>
                      </a:lnTo>
                      <a:cubicBezTo>
                        <a:pt x="5532" y="79606"/>
                        <a:pt x="11303" y="72681"/>
                        <a:pt x="17066" y="65453"/>
                      </a:cubicBezTo>
                      <a:cubicBezTo>
                        <a:pt x="22906" y="58116"/>
                        <a:pt x="28581" y="50537"/>
                        <a:pt x="33929" y="42935"/>
                      </a:cubicBezTo>
                      <a:cubicBezTo>
                        <a:pt x="39276" y="35333"/>
                        <a:pt x="44270" y="27723"/>
                        <a:pt x="48767" y="20317"/>
                      </a:cubicBezTo>
                      <a:cubicBezTo>
                        <a:pt x="52800" y="13738"/>
                        <a:pt x="56493" y="6957"/>
                        <a:pt x="59832" y="0"/>
                      </a:cubicBezTo>
                      <a:lnTo>
                        <a:pt x="69985" y="0"/>
                      </a:lnTo>
                      <a:lnTo>
                        <a:pt x="69985" y="86743"/>
                      </a:lnTo>
                      <a:lnTo>
                        <a:pt x="90182" y="86743"/>
                      </a:lnTo>
                      <a:lnTo>
                        <a:pt x="90182" y="94514"/>
                      </a:lnTo>
                      <a:lnTo>
                        <a:pt x="69985" y="94514"/>
                      </a:lnTo>
                      <a:lnTo>
                        <a:pt x="69985" y="126612"/>
                      </a:lnTo>
                      <a:close/>
                      <a:moveTo>
                        <a:pt x="58712" y="16470"/>
                      </a:moveTo>
                      <a:cubicBezTo>
                        <a:pt x="54311" y="24080"/>
                        <a:pt x="49864" y="31293"/>
                        <a:pt x="45501" y="37907"/>
                      </a:cubicBezTo>
                      <a:cubicBezTo>
                        <a:pt x="41138" y="44520"/>
                        <a:pt x="36868" y="50695"/>
                        <a:pt x="32774" y="56342"/>
                      </a:cubicBezTo>
                      <a:cubicBezTo>
                        <a:pt x="28681" y="61990"/>
                        <a:pt x="24722" y="67199"/>
                        <a:pt x="21002" y="71843"/>
                      </a:cubicBezTo>
                      <a:cubicBezTo>
                        <a:pt x="17282" y="76486"/>
                        <a:pt x="13811" y="80757"/>
                        <a:pt x="10688" y="84539"/>
                      </a:cubicBezTo>
                      <a:lnTo>
                        <a:pt x="8879" y="86731"/>
                      </a:lnTo>
                      <a:lnTo>
                        <a:pt x="8879" y="86731"/>
                      </a:lnTo>
                      <a:lnTo>
                        <a:pt x="61224" y="86731"/>
                      </a:lnTo>
                      <a:lnTo>
                        <a:pt x="61224" y="12134"/>
                      </a:lnTo>
                      <a:lnTo>
                        <a:pt x="61224" y="121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980A1C-D218-617C-E58A-3862C8C6C8C7}"/>
                  </a:ext>
                </a:extLst>
              </p:cNvPr>
              <p:cNvSpPr txBox="1"/>
              <p:nvPr/>
            </p:nvSpPr>
            <p:spPr>
              <a:xfrm>
                <a:off x="6865693" y="4287451"/>
                <a:ext cx="7280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모델링</a:t>
                </a:r>
              </a:p>
            </p:txBody>
          </p:sp>
          <p:cxnSp>
            <p:nvCxnSpPr>
              <p:cNvPr id="30" name="직선 연결선 26">
                <a:extLst>
                  <a:ext uri="{FF2B5EF4-FFF2-40B4-BE49-F238E27FC236}">
                    <a16:creationId xmlns:a16="http://schemas.microsoft.com/office/drawing/2014/main" id="{3493A5F9-E018-3C6C-FFF4-BAE7EE2B55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4823" y="4616557"/>
                <a:ext cx="2445308" cy="948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977D8FC-AD67-B8B3-6606-040A911830AF}"/>
                </a:ext>
              </a:extLst>
            </p:cNvPr>
            <p:cNvGrpSpPr/>
            <p:nvPr/>
          </p:nvGrpSpPr>
          <p:grpSpPr>
            <a:xfrm>
              <a:off x="6845283" y="4097448"/>
              <a:ext cx="2854325" cy="348032"/>
              <a:chOff x="6555806" y="4965206"/>
              <a:chExt cx="2854325" cy="348032"/>
            </a:xfrm>
          </p:grpSpPr>
          <p:grpSp>
            <p:nvGrpSpPr>
              <p:cNvPr id="23" name="그래픽 85" descr="배지 5 윤곽선">
                <a:extLst>
                  <a:ext uri="{FF2B5EF4-FFF2-40B4-BE49-F238E27FC236}">
                    <a16:creationId xmlns:a16="http://schemas.microsoft.com/office/drawing/2014/main" id="{2651FB6F-FB7A-28BC-8CF8-7BD0743551BF}"/>
                  </a:ext>
                </a:extLst>
              </p:cNvPr>
              <p:cNvGrpSpPr/>
              <p:nvPr/>
            </p:nvGrpSpPr>
            <p:grpSpPr>
              <a:xfrm>
                <a:off x="6555806" y="4998280"/>
                <a:ext cx="292226" cy="292226"/>
                <a:chOff x="6624055" y="4984187"/>
                <a:chExt cx="292226" cy="292226"/>
              </a:xfrm>
              <a:solidFill>
                <a:srgbClr val="000000"/>
              </a:solidFill>
            </p:grpSpPr>
            <p:sp>
              <p:nvSpPr>
                <p:cNvPr id="26" name="자유형: 도형 154">
                  <a:extLst>
                    <a:ext uri="{FF2B5EF4-FFF2-40B4-BE49-F238E27FC236}">
                      <a16:creationId xmlns:a16="http://schemas.microsoft.com/office/drawing/2014/main" id="{2DDBF42C-EE65-F129-E889-0D130B2180D2}"/>
                    </a:ext>
                  </a:extLst>
                </p:cNvPr>
                <p:cNvSpPr/>
                <p:nvPr/>
              </p:nvSpPr>
              <p:spPr>
                <a:xfrm>
                  <a:off x="6624055" y="4984187"/>
                  <a:ext cx="292226" cy="292226"/>
                </a:xfrm>
                <a:custGeom>
                  <a:avLst/>
                  <a:gdLst>
                    <a:gd name="connsiteX0" fmla="*/ 146113 w 292226"/>
                    <a:gd name="connsiteY0" fmla="*/ 7694 h 292226"/>
                    <a:gd name="connsiteX1" fmla="*/ 284532 w 292226"/>
                    <a:gd name="connsiteY1" fmla="*/ 146113 h 292226"/>
                    <a:gd name="connsiteX2" fmla="*/ 146113 w 292226"/>
                    <a:gd name="connsiteY2" fmla="*/ 284532 h 292226"/>
                    <a:gd name="connsiteX3" fmla="*/ 7694 w 292226"/>
                    <a:gd name="connsiteY3" fmla="*/ 146113 h 292226"/>
                    <a:gd name="connsiteX4" fmla="*/ 146113 w 292226"/>
                    <a:gd name="connsiteY4" fmla="*/ 7694 h 292226"/>
                    <a:gd name="connsiteX5" fmla="*/ 146113 w 292226"/>
                    <a:gd name="connsiteY5" fmla="*/ 0 h 292226"/>
                    <a:gd name="connsiteX6" fmla="*/ 0 w 292226"/>
                    <a:gd name="connsiteY6" fmla="*/ 146113 h 292226"/>
                    <a:gd name="connsiteX7" fmla="*/ 146113 w 292226"/>
                    <a:gd name="connsiteY7" fmla="*/ 292226 h 292226"/>
                    <a:gd name="connsiteX8" fmla="*/ 292226 w 292226"/>
                    <a:gd name="connsiteY8" fmla="*/ 146113 h 292226"/>
                    <a:gd name="connsiteX9" fmla="*/ 146252 w 292226"/>
                    <a:gd name="connsiteY9" fmla="*/ 0 h 292226"/>
                    <a:gd name="connsiteX10" fmla="*/ 146113 w 292226"/>
                    <a:gd name="connsiteY10" fmla="*/ 0 h 292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92226" h="292226">
                      <a:moveTo>
                        <a:pt x="146113" y="7694"/>
                      </a:moveTo>
                      <a:cubicBezTo>
                        <a:pt x="222560" y="7694"/>
                        <a:pt x="284532" y="69666"/>
                        <a:pt x="284532" y="146113"/>
                      </a:cubicBezTo>
                      <a:cubicBezTo>
                        <a:pt x="284532" y="222560"/>
                        <a:pt x="222560" y="284532"/>
                        <a:pt x="146113" y="284532"/>
                      </a:cubicBezTo>
                      <a:cubicBezTo>
                        <a:pt x="69666" y="284532"/>
                        <a:pt x="7694" y="222560"/>
                        <a:pt x="7694" y="146113"/>
                      </a:cubicBezTo>
                      <a:cubicBezTo>
                        <a:pt x="7781" y="69703"/>
                        <a:pt x="69703" y="7781"/>
                        <a:pt x="146113" y="7694"/>
                      </a:cubicBezTo>
                      <a:moveTo>
                        <a:pt x="146113" y="0"/>
                      </a:moveTo>
                      <a:cubicBezTo>
                        <a:pt x="65417" y="0"/>
                        <a:pt x="0" y="65417"/>
                        <a:pt x="0" y="146113"/>
                      </a:cubicBezTo>
                      <a:cubicBezTo>
                        <a:pt x="0" y="226809"/>
                        <a:pt x="65417" y="292226"/>
                        <a:pt x="146113" y="292226"/>
                      </a:cubicBezTo>
                      <a:cubicBezTo>
                        <a:pt x="226809" y="292226"/>
                        <a:pt x="292226" y="226809"/>
                        <a:pt x="292226" y="146113"/>
                      </a:cubicBezTo>
                      <a:cubicBezTo>
                        <a:pt x="292264" y="65455"/>
                        <a:pt x="226910" y="38"/>
                        <a:pt x="146252" y="0"/>
                      </a:cubicBezTo>
                      <a:cubicBezTo>
                        <a:pt x="146205" y="0"/>
                        <a:pt x="146159" y="0"/>
                        <a:pt x="1461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  <p:sp>
              <p:nvSpPr>
                <p:cNvPr id="27" name="자유형: 도형 155">
                  <a:extLst>
                    <a:ext uri="{FF2B5EF4-FFF2-40B4-BE49-F238E27FC236}">
                      <a16:creationId xmlns:a16="http://schemas.microsoft.com/office/drawing/2014/main" id="{53B31108-0E4B-3E64-E42B-535724ABFBAC}"/>
                    </a:ext>
                  </a:extLst>
                </p:cNvPr>
                <p:cNvSpPr/>
                <p:nvPr/>
              </p:nvSpPr>
              <p:spPr>
                <a:xfrm>
                  <a:off x="6737386" y="5063970"/>
                  <a:ext cx="67081" cy="128832"/>
                </a:xfrm>
                <a:custGeom>
                  <a:avLst/>
                  <a:gdLst>
                    <a:gd name="connsiteX0" fmla="*/ 23980 w 67081"/>
                    <a:gd name="connsiteY0" fmla="*/ 128785 h 128832"/>
                    <a:gd name="connsiteX1" fmla="*/ 0 w 67081"/>
                    <a:gd name="connsiteY1" fmla="*/ 124261 h 128832"/>
                    <a:gd name="connsiteX2" fmla="*/ 0 w 67081"/>
                    <a:gd name="connsiteY2" fmla="*/ 114789 h 128832"/>
                    <a:gd name="connsiteX3" fmla="*/ 24441 w 67081"/>
                    <a:gd name="connsiteY3" fmla="*/ 121556 h 128832"/>
                    <a:gd name="connsiteX4" fmla="*/ 38245 w 67081"/>
                    <a:gd name="connsiteY4" fmla="*/ 119313 h 128832"/>
                    <a:gd name="connsiteX5" fmla="*/ 48860 w 67081"/>
                    <a:gd name="connsiteY5" fmla="*/ 112892 h 128832"/>
                    <a:gd name="connsiteX6" fmla="*/ 55631 w 67081"/>
                    <a:gd name="connsiteY6" fmla="*/ 102863 h 128832"/>
                    <a:gd name="connsiteX7" fmla="*/ 57981 w 67081"/>
                    <a:gd name="connsiteY7" fmla="*/ 90005 h 128832"/>
                    <a:gd name="connsiteX8" fmla="*/ 48748 w 67081"/>
                    <a:gd name="connsiteY8" fmla="*/ 67249 h 128832"/>
                    <a:gd name="connsiteX9" fmla="*/ 22083 w 67081"/>
                    <a:gd name="connsiteY9" fmla="*/ 59443 h 128832"/>
                    <a:gd name="connsiteX10" fmla="*/ 3866 w 67081"/>
                    <a:gd name="connsiteY10" fmla="*/ 60401 h 128832"/>
                    <a:gd name="connsiteX11" fmla="*/ 7660 w 67081"/>
                    <a:gd name="connsiteY11" fmla="*/ 0 h 128832"/>
                    <a:gd name="connsiteX12" fmla="*/ 61405 w 67081"/>
                    <a:gd name="connsiteY12" fmla="*/ 0 h 128832"/>
                    <a:gd name="connsiteX13" fmla="*/ 61405 w 67081"/>
                    <a:gd name="connsiteY13" fmla="*/ 7771 h 128832"/>
                    <a:gd name="connsiteX14" fmla="*/ 14966 w 67081"/>
                    <a:gd name="connsiteY14" fmla="*/ 7771 h 128832"/>
                    <a:gd name="connsiteX15" fmla="*/ 12076 w 67081"/>
                    <a:gd name="connsiteY15" fmla="*/ 52499 h 128832"/>
                    <a:gd name="connsiteX16" fmla="*/ 13615 w 67081"/>
                    <a:gd name="connsiteY16" fmla="*/ 52384 h 128832"/>
                    <a:gd name="connsiteX17" fmla="*/ 25965 w 67081"/>
                    <a:gd name="connsiteY17" fmla="*/ 51849 h 128832"/>
                    <a:gd name="connsiteX18" fmla="*/ 43704 w 67081"/>
                    <a:gd name="connsiteY18" fmla="*/ 54442 h 128832"/>
                    <a:gd name="connsiteX19" fmla="*/ 56523 w 67081"/>
                    <a:gd name="connsiteY19" fmla="*/ 61794 h 128832"/>
                    <a:gd name="connsiteX20" fmla="*/ 64383 w 67081"/>
                    <a:gd name="connsiteY20" fmla="*/ 73378 h 128832"/>
                    <a:gd name="connsiteX21" fmla="*/ 67076 w 67081"/>
                    <a:gd name="connsiteY21" fmla="*/ 89024 h 128832"/>
                    <a:gd name="connsiteX22" fmla="*/ 64191 w 67081"/>
                    <a:gd name="connsiteY22" fmla="*/ 105302 h 128832"/>
                    <a:gd name="connsiteX23" fmla="*/ 55861 w 67081"/>
                    <a:gd name="connsiteY23" fmla="*/ 117805 h 128832"/>
                    <a:gd name="connsiteX24" fmla="*/ 42362 w 67081"/>
                    <a:gd name="connsiteY24" fmla="*/ 125885 h 128832"/>
                    <a:gd name="connsiteX25" fmla="*/ 23980 w 67081"/>
                    <a:gd name="connsiteY25" fmla="*/ 128785 h 128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67081" h="128832">
                      <a:moveTo>
                        <a:pt x="23980" y="128785"/>
                      </a:moveTo>
                      <a:cubicBezTo>
                        <a:pt x="15746" y="129129"/>
                        <a:pt x="7542" y="127581"/>
                        <a:pt x="0" y="124261"/>
                      </a:cubicBezTo>
                      <a:lnTo>
                        <a:pt x="0" y="114789"/>
                      </a:lnTo>
                      <a:cubicBezTo>
                        <a:pt x="7435" y="119097"/>
                        <a:pt x="15850" y="121427"/>
                        <a:pt x="24441" y="121556"/>
                      </a:cubicBezTo>
                      <a:cubicBezTo>
                        <a:pt x="29138" y="121617"/>
                        <a:pt x="33809" y="120858"/>
                        <a:pt x="38245" y="119313"/>
                      </a:cubicBezTo>
                      <a:cubicBezTo>
                        <a:pt x="42187" y="117925"/>
                        <a:pt x="45800" y="115739"/>
                        <a:pt x="48860" y="112892"/>
                      </a:cubicBezTo>
                      <a:cubicBezTo>
                        <a:pt x="51814" y="110077"/>
                        <a:pt x="54124" y="106656"/>
                        <a:pt x="55631" y="102863"/>
                      </a:cubicBezTo>
                      <a:cubicBezTo>
                        <a:pt x="57231" y="98767"/>
                        <a:pt x="58030" y="94402"/>
                        <a:pt x="57981" y="90005"/>
                      </a:cubicBezTo>
                      <a:cubicBezTo>
                        <a:pt x="58509" y="81413"/>
                        <a:pt x="55114" y="73045"/>
                        <a:pt x="48748" y="67249"/>
                      </a:cubicBezTo>
                      <a:cubicBezTo>
                        <a:pt x="42692" y="62071"/>
                        <a:pt x="33721" y="59443"/>
                        <a:pt x="22083" y="59443"/>
                      </a:cubicBezTo>
                      <a:cubicBezTo>
                        <a:pt x="17793" y="59443"/>
                        <a:pt x="11665" y="59763"/>
                        <a:pt x="3866" y="60401"/>
                      </a:cubicBezTo>
                      <a:lnTo>
                        <a:pt x="7660" y="0"/>
                      </a:lnTo>
                      <a:lnTo>
                        <a:pt x="61405" y="0"/>
                      </a:lnTo>
                      <a:lnTo>
                        <a:pt x="61405" y="7771"/>
                      </a:lnTo>
                      <a:lnTo>
                        <a:pt x="14966" y="7771"/>
                      </a:lnTo>
                      <a:lnTo>
                        <a:pt x="12076" y="52499"/>
                      </a:lnTo>
                      <a:lnTo>
                        <a:pt x="13615" y="52384"/>
                      </a:lnTo>
                      <a:cubicBezTo>
                        <a:pt x="18782" y="52030"/>
                        <a:pt x="22937" y="51849"/>
                        <a:pt x="25965" y="51849"/>
                      </a:cubicBezTo>
                      <a:cubicBezTo>
                        <a:pt x="31979" y="51748"/>
                        <a:pt x="37970" y="52624"/>
                        <a:pt x="43704" y="54442"/>
                      </a:cubicBezTo>
                      <a:cubicBezTo>
                        <a:pt x="48444" y="55969"/>
                        <a:pt x="52811" y="58473"/>
                        <a:pt x="56523" y="61794"/>
                      </a:cubicBezTo>
                      <a:cubicBezTo>
                        <a:pt x="59999" y="64999"/>
                        <a:pt x="62689" y="68964"/>
                        <a:pt x="64383" y="73378"/>
                      </a:cubicBezTo>
                      <a:cubicBezTo>
                        <a:pt x="66251" y="78379"/>
                        <a:pt x="67164" y="83686"/>
                        <a:pt x="67076" y="89024"/>
                      </a:cubicBezTo>
                      <a:cubicBezTo>
                        <a:pt x="67145" y="94583"/>
                        <a:pt x="66166" y="100106"/>
                        <a:pt x="64191" y="105302"/>
                      </a:cubicBezTo>
                      <a:cubicBezTo>
                        <a:pt x="62367" y="110031"/>
                        <a:pt x="59523" y="114301"/>
                        <a:pt x="55861" y="117805"/>
                      </a:cubicBezTo>
                      <a:cubicBezTo>
                        <a:pt x="51975" y="121412"/>
                        <a:pt x="47377" y="124164"/>
                        <a:pt x="42362" y="125885"/>
                      </a:cubicBezTo>
                      <a:cubicBezTo>
                        <a:pt x="36446" y="127897"/>
                        <a:pt x="30228" y="128878"/>
                        <a:pt x="23980" y="12878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73BB79-7A20-7D98-5EF0-BB8B0F655CBE}"/>
                  </a:ext>
                </a:extLst>
              </p:cNvPr>
              <p:cNvSpPr txBox="1"/>
              <p:nvPr/>
            </p:nvSpPr>
            <p:spPr>
              <a:xfrm>
                <a:off x="6854640" y="4965206"/>
                <a:ext cx="1140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모델링 평가</a:t>
                </a:r>
              </a:p>
            </p:txBody>
          </p:sp>
          <p:cxnSp>
            <p:nvCxnSpPr>
              <p:cNvPr id="25" name="직선 연결선 27">
                <a:extLst>
                  <a:ext uri="{FF2B5EF4-FFF2-40B4-BE49-F238E27FC236}">
                    <a16:creationId xmlns:a16="http://schemas.microsoft.com/office/drawing/2014/main" id="{8CB8D185-70DE-08AA-5CA7-6F6209AB95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4823" y="5303796"/>
                <a:ext cx="2445308" cy="9442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6E04FDC-BA31-0AEF-E58E-AC9DD11C63FA}"/>
                </a:ext>
              </a:extLst>
            </p:cNvPr>
            <p:cNvGrpSpPr/>
            <p:nvPr/>
          </p:nvGrpSpPr>
          <p:grpSpPr>
            <a:xfrm>
              <a:off x="6845909" y="4742842"/>
              <a:ext cx="2853699" cy="342940"/>
              <a:chOff x="6556432" y="5594928"/>
              <a:chExt cx="2853699" cy="34294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4BDD76-F0E7-0DCE-ADF9-AD34150C4273}"/>
                  </a:ext>
                </a:extLst>
              </p:cNvPr>
              <p:cNvSpPr txBox="1"/>
              <p:nvPr/>
            </p:nvSpPr>
            <p:spPr>
              <a:xfrm>
                <a:off x="6880150" y="5594928"/>
                <a:ext cx="13708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결론 및 한계점</a:t>
                </a:r>
              </a:p>
            </p:txBody>
          </p:sp>
          <p:grpSp>
            <p:nvGrpSpPr>
              <p:cNvPr id="19" name="그래픽 74" descr="배지 6 윤곽선">
                <a:extLst>
                  <a:ext uri="{FF2B5EF4-FFF2-40B4-BE49-F238E27FC236}">
                    <a16:creationId xmlns:a16="http://schemas.microsoft.com/office/drawing/2014/main" id="{CB5D4574-B6D9-3851-3932-0ACB2E1E95A4}"/>
                  </a:ext>
                </a:extLst>
              </p:cNvPr>
              <p:cNvGrpSpPr/>
              <p:nvPr/>
            </p:nvGrpSpPr>
            <p:grpSpPr>
              <a:xfrm>
                <a:off x="6556432" y="5646268"/>
                <a:ext cx="291600" cy="291600"/>
                <a:chOff x="12446930" y="4725985"/>
                <a:chExt cx="322482" cy="322482"/>
              </a:xfrm>
              <a:solidFill>
                <a:srgbClr val="000000"/>
              </a:solidFill>
            </p:grpSpPr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F922B14B-1752-4F78-2A13-709FD229C2F5}"/>
                    </a:ext>
                  </a:extLst>
                </p:cNvPr>
                <p:cNvSpPr/>
                <p:nvPr/>
              </p:nvSpPr>
              <p:spPr>
                <a:xfrm>
                  <a:off x="12446930" y="4725985"/>
                  <a:ext cx="322482" cy="322482"/>
                </a:xfrm>
                <a:custGeom>
                  <a:avLst/>
                  <a:gdLst>
                    <a:gd name="connsiteX0" fmla="*/ 161288 w 322482"/>
                    <a:gd name="connsiteY0" fmla="*/ 8484 h 322482"/>
                    <a:gd name="connsiteX1" fmla="*/ 314092 w 322482"/>
                    <a:gd name="connsiteY1" fmla="*/ 161195 h 322482"/>
                    <a:gd name="connsiteX2" fmla="*/ 161381 w 322482"/>
                    <a:gd name="connsiteY2" fmla="*/ 313999 h 322482"/>
                    <a:gd name="connsiteX3" fmla="*/ 8577 w 322482"/>
                    <a:gd name="connsiteY3" fmla="*/ 161288 h 322482"/>
                    <a:gd name="connsiteX4" fmla="*/ 8577 w 322482"/>
                    <a:gd name="connsiteY4" fmla="*/ 161237 h 322482"/>
                    <a:gd name="connsiteX5" fmla="*/ 161288 w 322482"/>
                    <a:gd name="connsiteY5" fmla="*/ 8484 h 322482"/>
                    <a:gd name="connsiteX6" fmla="*/ 161288 w 322482"/>
                    <a:gd name="connsiteY6" fmla="*/ 0 h 322482"/>
                    <a:gd name="connsiteX7" fmla="*/ 0 w 322482"/>
                    <a:gd name="connsiteY7" fmla="*/ 161195 h 322482"/>
                    <a:gd name="connsiteX8" fmla="*/ 161195 w 322482"/>
                    <a:gd name="connsiteY8" fmla="*/ 322483 h 322482"/>
                    <a:gd name="connsiteX9" fmla="*/ 322483 w 322482"/>
                    <a:gd name="connsiteY9" fmla="*/ 161288 h 322482"/>
                    <a:gd name="connsiteX10" fmla="*/ 322483 w 322482"/>
                    <a:gd name="connsiteY10" fmla="*/ 161237 h 322482"/>
                    <a:gd name="connsiteX11" fmla="*/ 161415 w 322482"/>
                    <a:gd name="connsiteY11" fmla="*/ 0 h 322482"/>
                    <a:gd name="connsiteX12" fmla="*/ 161288 w 322482"/>
                    <a:gd name="connsiteY12" fmla="*/ 0 h 322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22482" h="322482">
                      <a:moveTo>
                        <a:pt x="161288" y="8484"/>
                      </a:moveTo>
                      <a:cubicBezTo>
                        <a:pt x="245654" y="8458"/>
                        <a:pt x="314066" y="76829"/>
                        <a:pt x="314092" y="161195"/>
                      </a:cubicBezTo>
                      <a:cubicBezTo>
                        <a:pt x="314118" y="245560"/>
                        <a:pt x="245747" y="313973"/>
                        <a:pt x="161381" y="313999"/>
                      </a:cubicBezTo>
                      <a:cubicBezTo>
                        <a:pt x="77016" y="314025"/>
                        <a:pt x="8603" y="245654"/>
                        <a:pt x="8577" y="161288"/>
                      </a:cubicBezTo>
                      <a:cubicBezTo>
                        <a:pt x="8577" y="161271"/>
                        <a:pt x="8577" y="161254"/>
                        <a:pt x="8577" y="161237"/>
                      </a:cubicBezTo>
                      <a:cubicBezTo>
                        <a:pt x="8661" y="76925"/>
                        <a:pt x="76976" y="8592"/>
                        <a:pt x="161288" y="8484"/>
                      </a:cubicBezTo>
                      <a:moveTo>
                        <a:pt x="161288" y="0"/>
                      </a:moveTo>
                      <a:cubicBezTo>
                        <a:pt x="72237" y="-26"/>
                        <a:pt x="26" y="72144"/>
                        <a:pt x="0" y="161195"/>
                      </a:cubicBezTo>
                      <a:cubicBezTo>
                        <a:pt x="-26" y="250246"/>
                        <a:pt x="72144" y="322457"/>
                        <a:pt x="161195" y="322483"/>
                      </a:cubicBezTo>
                      <a:cubicBezTo>
                        <a:pt x="250246" y="322509"/>
                        <a:pt x="322457" y="250339"/>
                        <a:pt x="322483" y="161288"/>
                      </a:cubicBezTo>
                      <a:cubicBezTo>
                        <a:pt x="322483" y="161271"/>
                        <a:pt x="322483" y="161254"/>
                        <a:pt x="322483" y="161237"/>
                      </a:cubicBezTo>
                      <a:cubicBezTo>
                        <a:pt x="322530" y="72235"/>
                        <a:pt x="250417" y="47"/>
                        <a:pt x="161415" y="0"/>
                      </a:cubicBezTo>
                      <a:cubicBezTo>
                        <a:pt x="161373" y="0"/>
                        <a:pt x="161331" y="0"/>
                        <a:pt x="16128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1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07901473-82D1-62DF-B7D0-D3426F970F5D}"/>
                    </a:ext>
                  </a:extLst>
                </p:cNvPr>
                <p:cNvSpPr/>
                <p:nvPr/>
              </p:nvSpPr>
              <p:spPr>
                <a:xfrm>
                  <a:off x="12563436" y="4811560"/>
                  <a:ext cx="84443" cy="144508"/>
                </a:xfrm>
                <a:custGeom>
                  <a:avLst/>
                  <a:gdLst>
                    <a:gd name="connsiteX0" fmla="*/ 42271 w 84443"/>
                    <a:gd name="connsiteY0" fmla="*/ 144492 h 144508"/>
                    <a:gd name="connsiteX1" fmla="*/ 11338 w 84443"/>
                    <a:gd name="connsiteY1" fmla="*/ 128148 h 144508"/>
                    <a:gd name="connsiteX2" fmla="*/ 2952 w 84443"/>
                    <a:gd name="connsiteY2" fmla="*/ 108143 h 144508"/>
                    <a:gd name="connsiteX3" fmla="*/ 8 w 84443"/>
                    <a:gd name="connsiteY3" fmla="*/ 80854 h 144508"/>
                    <a:gd name="connsiteX4" fmla="*/ 3890 w 84443"/>
                    <a:gd name="connsiteY4" fmla="*/ 47427 h 144508"/>
                    <a:gd name="connsiteX5" fmla="*/ 14965 w 84443"/>
                    <a:gd name="connsiteY5" fmla="*/ 21891 h 144508"/>
                    <a:gd name="connsiteX6" fmla="*/ 32311 w 84443"/>
                    <a:gd name="connsiteY6" fmla="*/ 5695 h 144508"/>
                    <a:gd name="connsiteX7" fmla="*/ 55298 w 84443"/>
                    <a:gd name="connsiteY7" fmla="*/ 19 h 144508"/>
                    <a:gd name="connsiteX8" fmla="*/ 75982 w 84443"/>
                    <a:gd name="connsiteY8" fmla="*/ 3315 h 144508"/>
                    <a:gd name="connsiteX9" fmla="*/ 75982 w 84443"/>
                    <a:gd name="connsiteY9" fmla="*/ 12592 h 144508"/>
                    <a:gd name="connsiteX10" fmla="*/ 55387 w 84443"/>
                    <a:gd name="connsiteY10" fmla="*/ 8172 h 144508"/>
                    <a:gd name="connsiteX11" fmla="*/ 36493 w 84443"/>
                    <a:gd name="connsiteY11" fmla="*/ 13097 h 144508"/>
                    <a:gd name="connsiteX12" fmla="*/ 22232 w 84443"/>
                    <a:gd name="connsiteY12" fmla="*/ 26935 h 144508"/>
                    <a:gd name="connsiteX13" fmla="*/ 13285 w 84443"/>
                    <a:gd name="connsiteY13" fmla="*/ 48115 h 144508"/>
                    <a:gd name="connsiteX14" fmla="*/ 10168 w 84443"/>
                    <a:gd name="connsiteY14" fmla="*/ 75195 h 144508"/>
                    <a:gd name="connsiteX15" fmla="*/ 10168 w 84443"/>
                    <a:gd name="connsiteY15" fmla="*/ 76680 h 144508"/>
                    <a:gd name="connsiteX16" fmla="*/ 12967 w 84443"/>
                    <a:gd name="connsiteY16" fmla="*/ 76680 h 144508"/>
                    <a:gd name="connsiteX17" fmla="*/ 13392 w 84443"/>
                    <a:gd name="connsiteY17" fmla="*/ 75832 h 144508"/>
                    <a:gd name="connsiteX18" fmla="*/ 46157 w 84443"/>
                    <a:gd name="connsiteY18" fmla="*/ 55780 h 144508"/>
                    <a:gd name="connsiteX19" fmla="*/ 61903 w 84443"/>
                    <a:gd name="connsiteY19" fmla="*/ 58932 h 144508"/>
                    <a:gd name="connsiteX20" fmla="*/ 73933 w 84443"/>
                    <a:gd name="connsiteY20" fmla="*/ 67713 h 144508"/>
                    <a:gd name="connsiteX21" fmla="*/ 81687 w 84443"/>
                    <a:gd name="connsiteY21" fmla="*/ 81134 h 144508"/>
                    <a:gd name="connsiteX22" fmla="*/ 84440 w 84443"/>
                    <a:gd name="connsiteY22" fmla="*/ 98238 h 144508"/>
                    <a:gd name="connsiteX23" fmla="*/ 81297 w 84443"/>
                    <a:gd name="connsiteY23" fmla="*/ 116902 h 144508"/>
                    <a:gd name="connsiteX24" fmla="*/ 72554 w 84443"/>
                    <a:gd name="connsiteY24" fmla="*/ 131478 h 144508"/>
                    <a:gd name="connsiteX25" fmla="*/ 59205 w 84443"/>
                    <a:gd name="connsiteY25" fmla="*/ 141043 h 144508"/>
                    <a:gd name="connsiteX26" fmla="*/ 42271 w 84443"/>
                    <a:gd name="connsiteY26" fmla="*/ 144492 h 144508"/>
                    <a:gd name="connsiteX27" fmla="*/ 43268 w 84443"/>
                    <a:gd name="connsiteY27" fmla="*/ 63963 h 144508"/>
                    <a:gd name="connsiteX28" fmla="*/ 30465 w 84443"/>
                    <a:gd name="connsiteY28" fmla="*/ 66682 h 144508"/>
                    <a:gd name="connsiteX29" fmla="*/ 20285 w 84443"/>
                    <a:gd name="connsiteY29" fmla="*/ 73974 h 144508"/>
                    <a:gd name="connsiteX30" fmla="*/ 13633 w 84443"/>
                    <a:gd name="connsiteY30" fmla="*/ 84477 h 144508"/>
                    <a:gd name="connsiteX31" fmla="*/ 11241 w 84443"/>
                    <a:gd name="connsiteY31" fmla="*/ 96863 h 144508"/>
                    <a:gd name="connsiteX32" fmla="*/ 13493 w 84443"/>
                    <a:gd name="connsiteY32" fmla="*/ 111973 h 144508"/>
                    <a:gd name="connsiteX33" fmla="*/ 19899 w 84443"/>
                    <a:gd name="connsiteY33" fmla="*/ 124508 h 144508"/>
                    <a:gd name="connsiteX34" fmla="*/ 29910 w 84443"/>
                    <a:gd name="connsiteY34" fmla="*/ 133115 h 144508"/>
                    <a:gd name="connsiteX35" fmla="*/ 42945 w 84443"/>
                    <a:gd name="connsiteY35" fmla="*/ 136326 h 144508"/>
                    <a:gd name="connsiteX36" fmla="*/ 65504 w 84443"/>
                    <a:gd name="connsiteY36" fmla="*/ 126010 h 144508"/>
                    <a:gd name="connsiteX37" fmla="*/ 71935 w 84443"/>
                    <a:gd name="connsiteY37" fmla="*/ 114603 h 144508"/>
                    <a:gd name="connsiteX38" fmla="*/ 74255 w 84443"/>
                    <a:gd name="connsiteY38" fmla="*/ 100244 h 144508"/>
                    <a:gd name="connsiteX39" fmla="*/ 72134 w 84443"/>
                    <a:gd name="connsiteY39" fmla="*/ 85478 h 144508"/>
                    <a:gd name="connsiteX40" fmla="*/ 66043 w 84443"/>
                    <a:gd name="connsiteY40" fmla="*/ 73986 h 144508"/>
                    <a:gd name="connsiteX41" fmla="*/ 56286 w 84443"/>
                    <a:gd name="connsiteY41" fmla="*/ 66580 h 144508"/>
                    <a:gd name="connsiteX42" fmla="*/ 43268 w 84443"/>
                    <a:gd name="connsiteY42" fmla="*/ 63963 h 144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84443" h="144508">
                      <a:moveTo>
                        <a:pt x="42271" y="144492"/>
                      </a:moveTo>
                      <a:cubicBezTo>
                        <a:pt x="29802" y="144871"/>
                        <a:pt x="18052" y="138662"/>
                        <a:pt x="11338" y="128148"/>
                      </a:cubicBezTo>
                      <a:cubicBezTo>
                        <a:pt x="7402" y="122017"/>
                        <a:pt x="4564" y="115248"/>
                        <a:pt x="2952" y="108143"/>
                      </a:cubicBezTo>
                      <a:cubicBezTo>
                        <a:pt x="887" y="99196"/>
                        <a:pt x="-101" y="90035"/>
                        <a:pt x="8" y="80854"/>
                      </a:cubicBezTo>
                      <a:cubicBezTo>
                        <a:pt x="-103" y="69593"/>
                        <a:pt x="1201" y="58363"/>
                        <a:pt x="3890" y="47427"/>
                      </a:cubicBezTo>
                      <a:cubicBezTo>
                        <a:pt x="6083" y="38341"/>
                        <a:pt x="9830" y="29701"/>
                        <a:pt x="14965" y="21891"/>
                      </a:cubicBezTo>
                      <a:cubicBezTo>
                        <a:pt x="19405" y="15213"/>
                        <a:pt x="25345" y="9667"/>
                        <a:pt x="32311" y="5695"/>
                      </a:cubicBezTo>
                      <a:cubicBezTo>
                        <a:pt x="39355" y="1850"/>
                        <a:pt x="47274" y="-106"/>
                        <a:pt x="55298" y="19"/>
                      </a:cubicBezTo>
                      <a:cubicBezTo>
                        <a:pt x="62337" y="-163"/>
                        <a:pt x="69349" y="954"/>
                        <a:pt x="75982" y="3315"/>
                      </a:cubicBezTo>
                      <a:lnTo>
                        <a:pt x="75982" y="12592"/>
                      </a:lnTo>
                      <a:cubicBezTo>
                        <a:pt x="69510" y="9668"/>
                        <a:pt x="62489" y="8162"/>
                        <a:pt x="55387" y="8172"/>
                      </a:cubicBezTo>
                      <a:cubicBezTo>
                        <a:pt x="48761" y="8091"/>
                        <a:pt x="42236" y="9792"/>
                        <a:pt x="36493" y="13097"/>
                      </a:cubicBezTo>
                      <a:cubicBezTo>
                        <a:pt x="30723" y="16531"/>
                        <a:pt x="25838" y="21270"/>
                        <a:pt x="22232" y="26935"/>
                      </a:cubicBezTo>
                      <a:cubicBezTo>
                        <a:pt x="18105" y="33454"/>
                        <a:pt x="15082" y="40611"/>
                        <a:pt x="13285" y="48115"/>
                      </a:cubicBezTo>
                      <a:cubicBezTo>
                        <a:pt x="11127" y="56977"/>
                        <a:pt x="10079" y="66074"/>
                        <a:pt x="10168" y="75195"/>
                      </a:cubicBezTo>
                      <a:lnTo>
                        <a:pt x="10168" y="76680"/>
                      </a:lnTo>
                      <a:lnTo>
                        <a:pt x="12967" y="76680"/>
                      </a:lnTo>
                      <a:lnTo>
                        <a:pt x="13392" y="75832"/>
                      </a:lnTo>
                      <a:cubicBezTo>
                        <a:pt x="19027" y="62938"/>
                        <a:pt x="32110" y="54931"/>
                        <a:pt x="46157" y="55780"/>
                      </a:cubicBezTo>
                      <a:cubicBezTo>
                        <a:pt x="51569" y="55702"/>
                        <a:pt x="56937" y="56777"/>
                        <a:pt x="61903" y="58932"/>
                      </a:cubicBezTo>
                      <a:cubicBezTo>
                        <a:pt x="66491" y="60971"/>
                        <a:pt x="70592" y="63965"/>
                        <a:pt x="73933" y="67713"/>
                      </a:cubicBezTo>
                      <a:cubicBezTo>
                        <a:pt x="77367" y="71639"/>
                        <a:pt x="80001" y="76198"/>
                        <a:pt x="81687" y="81134"/>
                      </a:cubicBezTo>
                      <a:cubicBezTo>
                        <a:pt x="83565" y="86639"/>
                        <a:pt x="84496" y="92422"/>
                        <a:pt x="84440" y="98238"/>
                      </a:cubicBezTo>
                      <a:cubicBezTo>
                        <a:pt x="84506" y="104596"/>
                        <a:pt x="83442" y="110916"/>
                        <a:pt x="81297" y="116902"/>
                      </a:cubicBezTo>
                      <a:cubicBezTo>
                        <a:pt x="79363" y="122285"/>
                        <a:pt x="76393" y="127238"/>
                        <a:pt x="72554" y="131478"/>
                      </a:cubicBezTo>
                      <a:cubicBezTo>
                        <a:pt x="68805" y="135545"/>
                        <a:pt x="64262" y="138801"/>
                        <a:pt x="59205" y="141043"/>
                      </a:cubicBezTo>
                      <a:cubicBezTo>
                        <a:pt x="53868" y="143377"/>
                        <a:pt x="48096" y="144553"/>
                        <a:pt x="42271" y="144492"/>
                      </a:cubicBezTo>
                      <a:close/>
                      <a:moveTo>
                        <a:pt x="43268" y="63963"/>
                      </a:moveTo>
                      <a:cubicBezTo>
                        <a:pt x="38854" y="63928"/>
                        <a:pt x="34485" y="64856"/>
                        <a:pt x="30465" y="66682"/>
                      </a:cubicBezTo>
                      <a:cubicBezTo>
                        <a:pt x="26626" y="68421"/>
                        <a:pt x="23167" y="70899"/>
                        <a:pt x="20285" y="73974"/>
                      </a:cubicBezTo>
                      <a:cubicBezTo>
                        <a:pt x="17439" y="77035"/>
                        <a:pt x="15184" y="80595"/>
                        <a:pt x="13633" y="84477"/>
                      </a:cubicBezTo>
                      <a:cubicBezTo>
                        <a:pt x="12045" y="88413"/>
                        <a:pt x="11232" y="92619"/>
                        <a:pt x="11241" y="96863"/>
                      </a:cubicBezTo>
                      <a:cubicBezTo>
                        <a:pt x="11214" y="101986"/>
                        <a:pt x="11974" y="107081"/>
                        <a:pt x="13493" y="111973"/>
                      </a:cubicBezTo>
                      <a:cubicBezTo>
                        <a:pt x="14877" y="116495"/>
                        <a:pt x="17045" y="120738"/>
                        <a:pt x="19899" y="124508"/>
                      </a:cubicBezTo>
                      <a:cubicBezTo>
                        <a:pt x="22594" y="128049"/>
                        <a:pt x="26005" y="130982"/>
                        <a:pt x="29910" y="133115"/>
                      </a:cubicBezTo>
                      <a:cubicBezTo>
                        <a:pt x="33915" y="135268"/>
                        <a:pt x="38399" y="136372"/>
                        <a:pt x="42945" y="136326"/>
                      </a:cubicBezTo>
                      <a:cubicBezTo>
                        <a:pt x="51631" y="136443"/>
                        <a:pt x="59911" y="132656"/>
                        <a:pt x="65504" y="126010"/>
                      </a:cubicBezTo>
                      <a:cubicBezTo>
                        <a:pt x="68324" y="122631"/>
                        <a:pt x="70503" y="118765"/>
                        <a:pt x="71935" y="114603"/>
                      </a:cubicBezTo>
                      <a:cubicBezTo>
                        <a:pt x="73521" y="109984"/>
                        <a:pt x="74306" y="105128"/>
                        <a:pt x="74255" y="100244"/>
                      </a:cubicBezTo>
                      <a:cubicBezTo>
                        <a:pt x="74302" y="95243"/>
                        <a:pt x="73586" y="90264"/>
                        <a:pt x="72134" y="85478"/>
                      </a:cubicBezTo>
                      <a:cubicBezTo>
                        <a:pt x="70875" y="81286"/>
                        <a:pt x="68805" y="77382"/>
                        <a:pt x="66043" y="73986"/>
                      </a:cubicBezTo>
                      <a:cubicBezTo>
                        <a:pt x="63393" y="70811"/>
                        <a:pt x="60057" y="68279"/>
                        <a:pt x="56286" y="66580"/>
                      </a:cubicBezTo>
                      <a:cubicBezTo>
                        <a:pt x="52184" y="64787"/>
                        <a:pt x="47744" y="63894"/>
                        <a:pt x="43268" y="6396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1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</p:grpSp>
          <p:cxnSp>
            <p:nvCxnSpPr>
              <p:cNvPr id="20" name="직선 연결선 28">
                <a:extLst>
                  <a:ext uri="{FF2B5EF4-FFF2-40B4-BE49-F238E27FC236}">
                    <a16:creationId xmlns:a16="http://schemas.microsoft.com/office/drawing/2014/main" id="{26EA943D-DD19-1667-29AE-9B47D178DD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4823" y="5933482"/>
                <a:ext cx="2445308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6396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모델링 평가 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군집화 결과 분석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3858CD-D68D-6CDB-F971-0D68F67F4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47" y="1785658"/>
            <a:ext cx="4762500" cy="3771900"/>
          </a:xfrm>
          <a:prstGeom prst="rect">
            <a:avLst/>
          </a:prstGeom>
        </p:spPr>
      </p:pic>
      <p:sp>
        <p:nvSpPr>
          <p:cNvPr id="3" name="도넛[D] 2">
            <a:extLst>
              <a:ext uri="{FF2B5EF4-FFF2-40B4-BE49-F238E27FC236}">
                <a16:creationId xmlns:a16="http://schemas.microsoft.com/office/drawing/2014/main" id="{E90747EC-71CD-285A-BD9B-84FA67930DB1}"/>
              </a:ext>
            </a:extLst>
          </p:cNvPr>
          <p:cNvSpPr/>
          <p:nvPr/>
        </p:nvSpPr>
        <p:spPr>
          <a:xfrm>
            <a:off x="2641028" y="2161213"/>
            <a:ext cx="1362562" cy="1362562"/>
          </a:xfrm>
          <a:prstGeom prst="donut">
            <a:avLst>
              <a:gd name="adj" fmla="val 69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도넛[D] 3">
            <a:extLst>
              <a:ext uri="{FF2B5EF4-FFF2-40B4-BE49-F238E27FC236}">
                <a16:creationId xmlns:a16="http://schemas.microsoft.com/office/drawing/2014/main" id="{F8B4386C-C463-E177-7A8B-E4EBD0DEBF7E}"/>
              </a:ext>
            </a:extLst>
          </p:cNvPr>
          <p:cNvSpPr/>
          <p:nvPr/>
        </p:nvSpPr>
        <p:spPr>
          <a:xfrm>
            <a:off x="2138520" y="3572886"/>
            <a:ext cx="1865070" cy="1865070"/>
          </a:xfrm>
          <a:prstGeom prst="donut">
            <a:avLst>
              <a:gd name="adj" fmla="val 69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EF5E4-1E30-4D5D-DC49-AC2236C404DA}"/>
              </a:ext>
            </a:extLst>
          </p:cNvPr>
          <p:cNvSpPr txBox="1"/>
          <p:nvPr/>
        </p:nvSpPr>
        <p:spPr>
          <a:xfrm>
            <a:off x="5874824" y="2472945"/>
            <a:ext cx="6224188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등록인구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65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이상 고령자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65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미만 인구 비율 ↓↓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노선수 매우 높음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접근성 지수 약간 높음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판매량과 매출건수 지수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평균 이하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인구 밀도는 낮음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교통 인프라 발달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상업 활동은 상대적으로 적은 곳으로 해석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DA7E5-A053-1036-CBBB-8FA944AABA2E}"/>
              </a:ext>
            </a:extLst>
          </p:cNvPr>
          <p:cNvSpPr txBox="1"/>
          <p:nvPr/>
        </p:nvSpPr>
        <p:spPr>
          <a:xfrm>
            <a:off x="5967813" y="1617459"/>
            <a:ext cx="2463388" cy="66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클러스터 </a:t>
            </a:r>
            <a:r>
              <a:rPr lang="en-US" altLang="ko-KR" sz="28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816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모델링 평가 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수거함 최적 입지 선정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21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AA0909-A708-D011-BD88-6A908FFD4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060" y="1712139"/>
            <a:ext cx="4348899" cy="38270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BDEADB-0A5D-CE46-3730-388BFC2FB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0258" y="1697851"/>
            <a:ext cx="4895193" cy="382703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2B61D39-E03A-D397-1B2C-5EB9795531FE}"/>
              </a:ext>
            </a:extLst>
          </p:cNvPr>
          <p:cNvGrpSpPr/>
          <p:nvPr/>
        </p:nvGrpSpPr>
        <p:grpSpPr>
          <a:xfrm>
            <a:off x="5671721" y="3175489"/>
            <a:ext cx="575125" cy="721468"/>
            <a:chOff x="5890705" y="2351417"/>
            <a:chExt cx="669301" cy="777863"/>
          </a:xfrm>
          <a:solidFill>
            <a:srgbClr val="B5C7E7"/>
          </a:solidFill>
        </p:grpSpPr>
        <p:sp>
          <p:nvSpPr>
            <p:cNvPr id="11" name="갈매기형 수장[C] 10">
              <a:extLst>
                <a:ext uri="{FF2B5EF4-FFF2-40B4-BE49-F238E27FC236}">
                  <a16:creationId xmlns:a16="http://schemas.microsoft.com/office/drawing/2014/main" id="{0F902F07-0E08-EF98-04CB-8FDC00582E1E}"/>
                </a:ext>
              </a:extLst>
            </p:cNvPr>
            <p:cNvSpPr/>
            <p:nvPr/>
          </p:nvSpPr>
          <p:spPr>
            <a:xfrm>
              <a:off x="6176442" y="2351417"/>
              <a:ext cx="383564" cy="77786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2" name="갈매기형 수장[C] 11">
              <a:extLst>
                <a:ext uri="{FF2B5EF4-FFF2-40B4-BE49-F238E27FC236}">
                  <a16:creationId xmlns:a16="http://schemas.microsoft.com/office/drawing/2014/main" id="{9CCE6461-993A-3DBE-0787-D3F147B9088A}"/>
                </a:ext>
              </a:extLst>
            </p:cNvPr>
            <p:cNvSpPr/>
            <p:nvPr/>
          </p:nvSpPr>
          <p:spPr>
            <a:xfrm>
              <a:off x="5890705" y="2351417"/>
              <a:ext cx="383564" cy="77786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011285F-DD19-3487-C6C8-A1E5E3951326}"/>
              </a:ext>
            </a:extLst>
          </p:cNvPr>
          <p:cNvSpPr txBox="1"/>
          <p:nvPr/>
        </p:nvSpPr>
        <p:spPr>
          <a:xfrm>
            <a:off x="1046060" y="5599503"/>
            <a:ext cx="434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수거함 최적 입지 선정 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관련 지수 종합 시각화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B19AC1-B1EA-C7C1-7615-A3DDB20C41DF}"/>
              </a:ext>
            </a:extLst>
          </p:cNvPr>
          <p:cNvSpPr txBox="1"/>
          <p:nvPr/>
        </p:nvSpPr>
        <p:spPr>
          <a:xfrm>
            <a:off x="6390257" y="5573993"/>
            <a:ext cx="4895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현재 용인시 폐의약품 수거함 위치 제외</a:t>
            </a:r>
          </a:p>
        </p:txBody>
      </p:sp>
    </p:spTree>
    <p:extLst>
      <p:ext uri="{BB962C8B-B14F-4D97-AF65-F5344CB8AC3E}">
        <p14:creationId xmlns:p14="http://schemas.microsoft.com/office/powerpoint/2010/main" val="29058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모델링 평가 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최적 입지 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시각화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22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BF8741-D0FA-7E9A-32A2-F26D4EFD8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099" y="2347594"/>
            <a:ext cx="7299802" cy="30987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0EB3D5-2BC4-DE26-E9C1-A883073C4CE0}"/>
              </a:ext>
            </a:extLst>
          </p:cNvPr>
          <p:cNvSpPr txBox="1"/>
          <p:nvPr/>
        </p:nvSpPr>
        <p:spPr>
          <a:xfrm>
            <a:off x="709126" y="1450416"/>
            <a:ext cx="6654711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클러스터 및 관련 지수 기반 최적 입지 선정</a:t>
            </a:r>
            <a:endParaRPr kumimoji="1" lang="en-US" altLang="ko-KR" sz="2400" b="1" dirty="0">
              <a:solidFill>
                <a:srgbClr val="B5C7E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09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모델링 평가 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최적 입지 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시각화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23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0EB3D5-2BC4-DE26-E9C1-A883073C4CE0}"/>
              </a:ext>
            </a:extLst>
          </p:cNvPr>
          <p:cNvSpPr txBox="1"/>
          <p:nvPr/>
        </p:nvSpPr>
        <p:spPr>
          <a:xfrm>
            <a:off x="709126" y="1450416"/>
            <a:ext cx="6654711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클러스터 및 관련 지수 기반 최적 입지 선정</a:t>
            </a:r>
            <a:endParaRPr kumimoji="1" lang="en-US" altLang="ko-KR" sz="2400" b="1" dirty="0">
              <a:solidFill>
                <a:srgbClr val="B5C7E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D617A9B-B979-CBB6-95AF-3508B5E2E4B0}"/>
              </a:ext>
            </a:extLst>
          </p:cNvPr>
          <p:cNvGrpSpPr/>
          <p:nvPr/>
        </p:nvGrpSpPr>
        <p:grpSpPr>
          <a:xfrm>
            <a:off x="712438" y="2571958"/>
            <a:ext cx="10767126" cy="2375600"/>
            <a:chOff x="712438" y="2571958"/>
            <a:chExt cx="10767126" cy="2375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7518E4B-6F89-BE71-97BD-133D759FE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2438" y="2571958"/>
              <a:ext cx="3351162" cy="23756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EA3EE2E-5161-9584-60B0-A3EC0AED2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75089" y="2592991"/>
              <a:ext cx="3441824" cy="235456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DF44A8F-E19E-74C0-E231-41C9F1F9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28402" y="2571958"/>
              <a:ext cx="3351162" cy="235456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E1A3FDA-DC92-6CDA-1AA0-A32394D0C3D6}"/>
              </a:ext>
            </a:extLst>
          </p:cNvPr>
          <p:cNvSpPr txBox="1"/>
          <p:nvPr/>
        </p:nvSpPr>
        <p:spPr>
          <a:xfrm>
            <a:off x="709127" y="5138269"/>
            <a:ext cx="3351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광교 </a:t>
            </a:r>
            <a:r>
              <a: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40</a:t>
            </a: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단지 앞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C8F427-E476-8A47-A915-5D612C8396F6}"/>
              </a:ext>
            </a:extLst>
          </p:cNvPr>
          <p:cNvSpPr txBox="1"/>
          <p:nvPr/>
        </p:nvSpPr>
        <p:spPr>
          <a:xfrm>
            <a:off x="4420419" y="5135043"/>
            <a:ext cx="3351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진산마을삼성</a:t>
            </a:r>
            <a:r>
              <a: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5.7</a:t>
            </a: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차아파트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C831AC-56DE-4640-7D3F-936DF1AFD873}"/>
              </a:ext>
            </a:extLst>
          </p:cNvPr>
          <p:cNvSpPr txBox="1"/>
          <p:nvPr/>
        </p:nvSpPr>
        <p:spPr>
          <a:xfrm>
            <a:off x="8128402" y="5135042"/>
            <a:ext cx="3351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단국대 인문관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AE3B45-8174-76DA-FF98-21BDE4465388}"/>
              </a:ext>
            </a:extLst>
          </p:cNvPr>
          <p:cNvSpPr txBox="1"/>
          <p:nvPr/>
        </p:nvSpPr>
        <p:spPr>
          <a:xfrm>
            <a:off x="412750" y="5545641"/>
            <a:ext cx="11366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아파트 단지와 빌라 밀집구역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=&gt;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주변 구역들보다 유동인구가 비교적 높은 정류장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36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모델링 평가 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최적 입지 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시각화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24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B25BB-C3D1-1551-727D-545C522B9709}"/>
              </a:ext>
            </a:extLst>
          </p:cNvPr>
          <p:cNvSpPr txBox="1"/>
          <p:nvPr/>
        </p:nvSpPr>
        <p:spPr>
          <a:xfrm>
            <a:off x="709126" y="1450416"/>
            <a:ext cx="6654711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클러스터 및 관련 지수 기반 최적 입지 선정</a:t>
            </a:r>
            <a:endParaRPr kumimoji="1" lang="en-US" altLang="ko-KR" sz="2400" b="1" dirty="0">
              <a:solidFill>
                <a:srgbClr val="B5C7E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435358F-EA07-92D4-B9D8-876505E75794}"/>
              </a:ext>
            </a:extLst>
          </p:cNvPr>
          <p:cNvGrpSpPr/>
          <p:nvPr/>
        </p:nvGrpSpPr>
        <p:grpSpPr>
          <a:xfrm>
            <a:off x="661562" y="2335682"/>
            <a:ext cx="10868876" cy="2799360"/>
            <a:chOff x="808499" y="2236448"/>
            <a:chExt cx="10868876" cy="27993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9027C63-54FB-833C-FFDE-0290775A2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8499" y="2238247"/>
              <a:ext cx="3332659" cy="27813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8B35C5F-B6EA-D914-17D7-1D10C8865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56278" y="2254508"/>
              <a:ext cx="3581400" cy="27813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1431E93-A1DD-0A96-F269-159D5FFB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21969" r="859" b="148"/>
            <a:stretch/>
          </p:blipFill>
          <p:spPr>
            <a:xfrm>
              <a:off x="7967473" y="2236448"/>
              <a:ext cx="3709902" cy="279936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3B6B73F-3E23-663C-8F63-EBCA1641F845}"/>
              </a:ext>
            </a:extLst>
          </p:cNvPr>
          <p:cNvSpPr txBox="1"/>
          <p:nvPr/>
        </p:nvSpPr>
        <p:spPr>
          <a:xfrm>
            <a:off x="769571" y="5138269"/>
            <a:ext cx="3351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힐스테이트</a:t>
            </a:r>
            <a:r>
              <a: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현대</a:t>
            </a:r>
            <a:r>
              <a: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2CE01F-6A86-0483-3E37-A96F9117C918}"/>
              </a:ext>
            </a:extLst>
          </p:cNvPr>
          <p:cNvSpPr txBox="1"/>
          <p:nvPr/>
        </p:nvSpPr>
        <p:spPr>
          <a:xfrm>
            <a:off x="4420419" y="5135043"/>
            <a:ext cx="3351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호수마을자연앤데시앙</a:t>
            </a:r>
            <a:r>
              <a: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kumimoji="1" lang="ko-KR" altLang="en-US" sz="1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월드메르디앙</a:t>
            </a:r>
            <a:endParaRPr kumimoji="1" lang="ko-KR" altLang="en-US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F23FFA-4FB3-31B3-F212-91CF22214D69}"/>
              </a:ext>
            </a:extLst>
          </p:cNvPr>
          <p:cNvSpPr txBox="1"/>
          <p:nvPr/>
        </p:nvSpPr>
        <p:spPr>
          <a:xfrm>
            <a:off x="8057465" y="5135042"/>
            <a:ext cx="3351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동백경남아너스빌</a:t>
            </a:r>
            <a:endParaRPr kumimoji="1" lang="ko-KR" altLang="en-US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07DCA-84A1-8534-8F23-40271322F1F8}"/>
              </a:ext>
            </a:extLst>
          </p:cNvPr>
          <p:cNvSpPr txBox="1"/>
          <p:nvPr/>
        </p:nvSpPr>
        <p:spPr>
          <a:xfrm>
            <a:off x="412750" y="5545641"/>
            <a:ext cx="11366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1.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대규모 아파트 단지들 사이에 위치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=&gt;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인구 밀도가 매우 높음</a:t>
            </a:r>
          </a:p>
          <a:p>
            <a:pPr algn="ctr"/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2.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버스 정류장의 노선수가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8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 이상으로 많아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접근성이 매우 뛰어남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7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결론 및 한계점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25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30E4D1-7F8B-1EEF-ABEE-CB84825D9482}"/>
              </a:ext>
            </a:extLst>
          </p:cNvPr>
          <p:cNvSpPr/>
          <p:nvPr/>
        </p:nvSpPr>
        <p:spPr>
          <a:xfrm>
            <a:off x="6096000" y="2265109"/>
            <a:ext cx="5017676" cy="3263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4657" dist="38100" dir="31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352512-C0DA-399B-DE22-E15621A09C34}"/>
              </a:ext>
            </a:extLst>
          </p:cNvPr>
          <p:cNvSpPr/>
          <p:nvPr/>
        </p:nvSpPr>
        <p:spPr>
          <a:xfrm>
            <a:off x="856737" y="2241424"/>
            <a:ext cx="5017676" cy="3263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4657" dist="38100" dir="31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B8893-4676-88D0-EDB0-C6F9058E2CD7}"/>
              </a:ext>
            </a:extLst>
          </p:cNvPr>
          <p:cNvSpPr txBox="1"/>
          <p:nvPr/>
        </p:nvSpPr>
        <p:spPr>
          <a:xfrm>
            <a:off x="6318400" y="3227806"/>
            <a:ext cx="4654400" cy="12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각 수거함 당 수거량에 대한 데이터의 부재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약국의 폐의약품 수거 사업 참여 여부 확인 불가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정확한 유동 인구 데이터의 부재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9604F-9ED7-E38E-86E4-3A82DECABD8F}"/>
              </a:ext>
            </a:extLst>
          </p:cNvPr>
          <p:cNvSpPr txBox="1"/>
          <p:nvPr/>
        </p:nvSpPr>
        <p:spPr>
          <a:xfrm>
            <a:off x="6096000" y="2284948"/>
            <a:ext cx="1012331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rgbClr val="B5C7E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한계점</a:t>
            </a:r>
            <a:endParaRPr kumimoji="1" lang="en-US" altLang="ko-KR" sz="2400" b="1" dirty="0">
              <a:solidFill>
                <a:srgbClr val="B5C7E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CE434-23B3-FE13-2C14-FF02F7C1CFE1}"/>
              </a:ext>
            </a:extLst>
          </p:cNvPr>
          <p:cNvSpPr txBox="1"/>
          <p:nvPr/>
        </p:nvSpPr>
        <p:spPr>
          <a:xfrm>
            <a:off x="856737" y="2263804"/>
            <a:ext cx="883281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rgbClr val="B5C7E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결론</a:t>
            </a:r>
            <a:endParaRPr kumimoji="1" lang="en-US" altLang="ko-KR" sz="2400" b="1" dirty="0">
              <a:solidFill>
                <a:srgbClr val="B5C7E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729E12-DA8F-AC25-A022-C11C59C23487}"/>
              </a:ext>
            </a:extLst>
          </p:cNvPr>
          <p:cNvSpPr txBox="1"/>
          <p:nvPr/>
        </p:nvSpPr>
        <p:spPr>
          <a:xfrm>
            <a:off x="1078324" y="3247166"/>
            <a:ext cx="4540215" cy="12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인구 데이터, 카드사 소비 데이터, 약국 데이터, 버스 정류장별 노선수 데이터 등을 활용하여 폐의약품 수거율 향상 기대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환경 오염 문제 해결 기여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4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E57BE4B-D902-FC89-F67E-424C6BA06125}"/>
              </a:ext>
            </a:extLst>
          </p:cNvPr>
          <p:cNvGrpSpPr/>
          <p:nvPr/>
        </p:nvGrpSpPr>
        <p:grpSpPr>
          <a:xfrm>
            <a:off x="412750" y="408783"/>
            <a:ext cx="11373754" cy="5993940"/>
            <a:chOff x="412750" y="357985"/>
            <a:chExt cx="11373754" cy="5993940"/>
          </a:xfrm>
          <a:effectLst>
            <a:outerShdw blurRad="4826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사각형: 둥근 모서리 24">
              <a:extLst>
                <a:ext uri="{FF2B5EF4-FFF2-40B4-BE49-F238E27FC236}">
                  <a16:creationId xmlns:a16="http://schemas.microsoft.com/office/drawing/2014/main" id="{B79DA837-0837-E080-BB55-DCE9EA6208D7}"/>
                </a:ext>
              </a:extLst>
            </p:cNvPr>
            <p:cNvSpPr/>
            <p:nvPr/>
          </p:nvSpPr>
          <p:spPr>
            <a:xfrm>
              <a:off x="412750" y="365125"/>
              <a:ext cx="11366500" cy="5986800"/>
            </a:xfrm>
            <a:prstGeom prst="roundRect">
              <a:avLst>
                <a:gd name="adj" fmla="val 340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pic>
          <p:nvPicPr>
            <p:cNvPr id="6" name="그림 5" descr="스케치, 그림, 패턴, 두들이(가) 표시된 사진&#10;&#10;자동 생성된 설명">
              <a:extLst>
                <a:ext uri="{FF2B5EF4-FFF2-40B4-BE49-F238E27FC236}">
                  <a16:creationId xmlns:a16="http://schemas.microsoft.com/office/drawing/2014/main" id="{B5AB282C-FF09-DD3C-0B0F-364033723C4A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554"/>
            <a:stretch>
              <a:fillRect/>
            </a:stretch>
          </p:blipFill>
          <p:spPr>
            <a:xfrm>
              <a:off x="412750" y="357985"/>
              <a:ext cx="11373754" cy="3214631"/>
            </a:xfrm>
            <a:custGeom>
              <a:avLst/>
              <a:gdLst>
                <a:gd name="connsiteX0" fmla="*/ 208527 w 11366500"/>
                <a:gd name="connsiteY0" fmla="*/ 0 h 3214631"/>
                <a:gd name="connsiteX1" fmla="*/ 11157973 w 11366500"/>
                <a:gd name="connsiteY1" fmla="*/ 0 h 3214631"/>
                <a:gd name="connsiteX2" fmla="*/ 11366500 w 11366500"/>
                <a:gd name="connsiteY2" fmla="*/ 208527 h 3214631"/>
                <a:gd name="connsiteX3" fmla="*/ 11366500 w 11366500"/>
                <a:gd name="connsiteY3" fmla="*/ 3214631 h 3214631"/>
                <a:gd name="connsiteX4" fmla="*/ 0 w 11366500"/>
                <a:gd name="connsiteY4" fmla="*/ 3214631 h 3214631"/>
                <a:gd name="connsiteX5" fmla="*/ 0 w 11366500"/>
                <a:gd name="connsiteY5" fmla="*/ 208527 h 3214631"/>
                <a:gd name="connsiteX6" fmla="*/ 208527 w 11366500"/>
                <a:gd name="connsiteY6" fmla="*/ 0 h 321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6500" h="3214631">
                  <a:moveTo>
                    <a:pt x="208527" y="0"/>
                  </a:moveTo>
                  <a:lnTo>
                    <a:pt x="11157973" y="0"/>
                  </a:lnTo>
                  <a:cubicBezTo>
                    <a:pt x="11273139" y="0"/>
                    <a:pt x="11366500" y="93361"/>
                    <a:pt x="11366500" y="208527"/>
                  </a:cubicBezTo>
                  <a:lnTo>
                    <a:pt x="11366500" y="3214631"/>
                  </a:lnTo>
                  <a:lnTo>
                    <a:pt x="0" y="3214631"/>
                  </a:lnTo>
                  <a:lnTo>
                    <a:pt x="0" y="208527"/>
                  </a:lnTo>
                  <a:cubicBezTo>
                    <a:pt x="0" y="93361"/>
                    <a:pt x="93361" y="0"/>
                    <a:pt x="208527" y="0"/>
                  </a:cubicBezTo>
                  <a:close/>
                </a:path>
              </a:pathLst>
            </a:cu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B56346C-4BCA-48C0-33DE-4B2FEC6753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9175" y="2923032"/>
            <a:ext cx="1514475" cy="1514475"/>
          </a:xfrm>
          <a:prstGeom prst="rect">
            <a:avLst/>
          </a:prstGeom>
          <a:effectLst>
            <a:outerShdw blurRad="1397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F7A068-08D7-7CBB-DC25-5C4E3FB8CDFE}"/>
              </a:ext>
            </a:extLst>
          </p:cNvPr>
          <p:cNvSpPr txBox="1"/>
          <p:nvPr/>
        </p:nvSpPr>
        <p:spPr>
          <a:xfrm>
            <a:off x="999631" y="4734816"/>
            <a:ext cx="886781" cy="52322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800" b="1" dirty="0" err="1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QnA</a:t>
            </a:r>
            <a:endParaRPr lang="ko-KR" altLang="en-US" sz="2800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9" name="직선 연결선 28">
            <a:extLst>
              <a:ext uri="{FF2B5EF4-FFF2-40B4-BE49-F238E27FC236}">
                <a16:creationId xmlns:a16="http://schemas.microsoft.com/office/drawing/2014/main" id="{A04D8644-59D6-605D-C33E-4C43E2B7C7B2}"/>
              </a:ext>
            </a:extLst>
          </p:cNvPr>
          <p:cNvCxnSpPr/>
          <p:nvPr/>
        </p:nvCxnSpPr>
        <p:spPr>
          <a:xfrm>
            <a:off x="7978899" y="4964719"/>
            <a:ext cx="323668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3028A9-D3BA-BCFE-3673-632E84559EEA}"/>
              </a:ext>
            </a:extLst>
          </p:cNvPr>
          <p:cNvSpPr txBox="1"/>
          <p:nvPr/>
        </p:nvSpPr>
        <p:spPr>
          <a:xfrm>
            <a:off x="7978898" y="4467504"/>
            <a:ext cx="183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🤩 </a:t>
            </a:r>
            <a:r>
              <a:rPr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</a:t>
            </a:r>
            <a:r>
              <a:rPr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F2D97-E9B6-9E21-5B9B-8C1F423AEF2A}"/>
              </a:ext>
            </a:extLst>
          </p:cNvPr>
          <p:cNvSpPr txBox="1"/>
          <p:nvPr/>
        </p:nvSpPr>
        <p:spPr>
          <a:xfrm>
            <a:off x="7978898" y="5046747"/>
            <a:ext cx="356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윤소은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김동혁 이동진 이찬 장영주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장준필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허채은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슬라이드 번호 개체 틀 168">
            <a:extLst>
              <a:ext uri="{FF2B5EF4-FFF2-40B4-BE49-F238E27FC236}">
                <a16:creationId xmlns:a16="http://schemas.microsoft.com/office/drawing/2014/main" id="{67D75A78-5822-3BDD-C268-B73C2F855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26</a:t>
            </a:fld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11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주제 선정 이유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7136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41" name="슬라이드 번호 개체 틀 112">
            <a:extLst>
              <a:ext uri="{FF2B5EF4-FFF2-40B4-BE49-F238E27FC236}">
                <a16:creationId xmlns:a16="http://schemas.microsoft.com/office/drawing/2014/main" id="{3F9AA132-72D9-823C-FC83-9E03D1315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ED6BD7-BB52-CB2D-BB68-3C4313DD5B99}"/>
              </a:ext>
            </a:extLst>
          </p:cNvPr>
          <p:cNvSpPr/>
          <p:nvPr/>
        </p:nvSpPr>
        <p:spPr>
          <a:xfrm>
            <a:off x="951296" y="1633393"/>
            <a:ext cx="3942271" cy="43840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178" dist="42352" dir="4800000" sx="100777" sy="100777" algn="tl" rotWithShape="0">
              <a:prstClr val="black">
                <a:alpha val="32933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23D6283-4447-A106-BF39-BBA6AE80C776}"/>
              </a:ext>
            </a:extLst>
          </p:cNvPr>
          <p:cNvGrpSpPr/>
          <p:nvPr/>
        </p:nvGrpSpPr>
        <p:grpSpPr>
          <a:xfrm>
            <a:off x="6096000" y="2237132"/>
            <a:ext cx="4736996" cy="2695746"/>
            <a:chOff x="5804403" y="2158145"/>
            <a:chExt cx="4736996" cy="313249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0B17C8-E6BB-B977-8C19-307C99721009}"/>
                </a:ext>
              </a:extLst>
            </p:cNvPr>
            <p:cNvSpPr txBox="1"/>
            <p:nvPr/>
          </p:nvSpPr>
          <p:spPr>
            <a:xfrm>
              <a:off x="5861538" y="2158145"/>
              <a:ext cx="4359412" cy="536461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시마다 다른 폐의약품 수거 규정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411928-4961-9922-8911-E0EDDF66AF61}"/>
                </a:ext>
              </a:extLst>
            </p:cNvPr>
            <p:cNvSpPr txBox="1"/>
            <p:nvPr/>
          </p:nvSpPr>
          <p:spPr>
            <a:xfrm>
              <a:off x="5804403" y="2675119"/>
              <a:ext cx="4527047" cy="32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ko-KR" altLang="en-US" sz="12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C0149CB-1280-EBE2-202B-EECC5B091F43}"/>
                </a:ext>
              </a:extLst>
            </p:cNvPr>
            <p:cNvGrpSpPr/>
            <p:nvPr/>
          </p:nvGrpSpPr>
          <p:grpSpPr>
            <a:xfrm>
              <a:off x="5861538" y="3416654"/>
              <a:ext cx="898771" cy="461665"/>
              <a:chOff x="5861538" y="3409821"/>
              <a:chExt cx="898771" cy="461665"/>
            </a:xfrm>
          </p:grpSpPr>
          <p:sp>
            <p:nvSpPr>
              <p:cNvPr id="22" name="모서리가 둥근 직사각형 21">
                <a:extLst>
                  <a:ext uri="{FF2B5EF4-FFF2-40B4-BE49-F238E27FC236}">
                    <a16:creationId xmlns:a16="http://schemas.microsoft.com/office/drawing/2014/main" id="{69F8B905-F7AF-A041-4E25-6767737DCF7E}"/>
                  </a:ext>
                </a:extLst>
              </p:cNvPr>
              <p:cNvSpPr/>
              <p:nvPr/>
            </p:nvSpPr>
            <p:spPr>
              <a:xfrm>
                <a:off x="5861538" y="3409821"/>
                <a:ext cx="898770" cy="461665"/>
              </a:xfrm>
              <a:prstGeom prst="roundRect">
                <a:avLst>
                  <a:gd name="adj" fmla="val 50000"/>
                </a:avLst>
              </a:prstGeom>
              <a:solidFill>
                <a:srgbClr val="B5C7E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E50B2C-C6E6-E418-B8CA-730C411223FE}"/>
                  </a:ext>
                </a:extLst>
              </p:cNvPr>
              <p:cNvSpPr txBox="1"/>
              <p:nvPr/>
            </p:nvSpPr>
            <p:spPr>
              <a:xfrm>
                <a:off x="5861540" y="3455988"/>
                <a:ext cx="898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b="1" dirty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01</a:t>
                </a:r>
                <a:endPara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C086618-4BC9-DF3A-2A18-3120A9F76125}"/>
                </a:ext>
              </a:extLst>
            </p:cNvPr>
            <p:cNvGrpSpPr/>
            <p:nvPr/>
          </p:nvGrpSpPr>
          <p:grpSpPr>
            <a:xfrm>
              <a:off x="7591859" y="3416654"/>
              <a:ext cx="898771" cy="461665"/>
              <a:chOff x="5861538" y="3409821"/>
              <a:chExt cx="898771" cy="461665"/>
            </a:xfrm>
          </p:grpSpPr>
          <p:sp>
            <p:nvSpPr>
              <p:cNvPr id="26" name="모서리가 둥근 직사각형 25">
                <a:extLst>
                  <a:ext uri="{FF2B5EF4-FFF2-40B4-BE49-F238E27FC236}">
                    <a16:creationId xmlns:a16="http://schemas.microsoft.com/office/drawing/2014/main" id="{23ABBBD5-C2AE-8823-68C5-6B3244CAE083}"/>
                  </a:ext>
                </a:extLst>
              </p:cNvPr>
              <p:cNvSpPr/>
              <p:nvPr/>
            </p:nvSpPr>
            <p:spPr>
              <a:xfrm>
                <a:off x="5861538" y="3409821"/>
                <a:ext cx="898770" cy="461665"/>
              </a:xfrm>
              <a:prstGeom prst="roundRect">
                <a:avLst>
                  <a:gd name="adj" fmla="val 50000"/>
                </a:avLst>
              </a:prstGeom>
              <a:solidFill>
                <a:srgbClr val="B5C7E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EADC56-07E2-4EDF-75A9-EA2809BA93C1}"/>
                  </a:ext>
                </a:extLst>
              </p:cNvPr>
              <p:cNvSpPr txBox="1"/>
              <p:nvPr/>
            </p:nvSpPr>
            <p:spPr>
              <a:xfrm>
                <a:off x="5861540" y="3455988"/>
                <a:ext cx="898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b="1" dirty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02</a:t>
                </a:r>
                <a:endPara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4801084-1797-44E2-CA61-A7D6598B48DB}"/>
                </a:ext>
              </a:extLst>
            </p:cNvPr>
            <p:cNvGrpSpPr/>
            <p:nvPr/>
          </p:nvGrpSpPr>
          <p:grpSpPr>
            <a:xfrm>
              <a:off x="9322180" y="3416654"/>
              <a:ext cx="898771" cy="461665"/>
              <a:chOff x="5861538" y="3409821"/>
              <a:chExt cx="898771" cy="461665"/>
            </a:xfrm>
          </p:grpSpPr>
          <p:sp>
            <p:nvSpPr>
              <p:cNvPr id="49" name="모서리가 둥근 직사각형 48">
                <a:extLst>
                  <a:ext uri="{FF2B5EF4-FFF2-40B4-BE49-F238E27FC236}">
                    <a16:creationId xmlns:a16="http://schemas.microsoft.com/office/drawing/2014/main" id="{7790EF47-EB5D-5C78-500D-06894DF63DEC}"/>
                  </a:ext>
                </a:extLst>
              </p:cNvPr>
              <p:cNvSpPr/>
              <p:nvPr/>
            </p:nvSpPr>
            <p:spPr>
              <a:xfrm>
                <a:off x="5861538" y="3409821"/>
                <a:ext cx="898770" cy="461665"/>
              </a:xfrm>
              <a:prstGeom prst="roundRect">
                <a:avLst>
                  <a:gd name="adj" fmla="val 50000"/>
                </a:avLst>
              </a:prstGeom>
              <a:solidFill>
                <a:srgbClr val="B5C7E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EDF0A53-3341-BB95-CDB0-2FB076F4F45C}"/>
                  </a:ext>
                </a:extLst>
              </p:cNvPr>
              <p:cNvSpPr txBox="1"/>
              <p:nvPr/>
            </p:nvSpPr>
            <p:spPr>
              <a:xfrm>
                <a:off x="5861540" y="3455988"/>
                <a:ext cx="898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b="1" dirty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03</a:t>
                </a:r>
                <a:endPara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E45B18F-54D8-6E73-6D9B-D3B6C25F77C8}"/>
                </a:ext>
              </a:extLst>
            </p:cNvPr>
            <p:cNvSpPr txBox="1"/>
            <p:nvPr/>
          </p:nvSpPr>
          <p:spPr>
            <a:xfrm>
              <a:off x="5861538" y="4968761"/>
              <a:ext cx="898771" cy="32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약국에 반납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5E09225-4F85-6871-99CC-5A2A7D3A267C}"/>
                </a:ext>
              </a:extLst>
            </p:cNvPr>
            <p:cNvSpPr txBox="1"/>
            <p:nvPr/>
          </p:nvSpPr>
          <p:spPr>
            <a:xfrm>
              <a:off x="9019348" y="4968761"/>
              <a:ext cx="1522051" cy="32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집 앞 우체통에 넣음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1AD4F2F-9F71-4EB9-7255-CAD9F7397956}"/>
                </a:ext>
              </a:extLst>
            </p:cNvPr>
            <p:cNvSpPr txBox="1"/>
            <p:nvPr/>
          </p:nvSpPr>
          <p:spPr>
            <a:xfrm>
              <a:off x="7481615" y="4968761"/>
              <a:ext cx="1172622" cy="32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쓰레기통에 버림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9874D38-5518-3CCC-9BFB-3EAA6755F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828" y="2029958"/>
            <a:ext cx="3621206" cy="35909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739FA9-F6AF-08C1-AF20-063D2FA330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3162" y="3894145"/>
            <a:ext cx="720000" cy="720000"/>
          </a:xfrm>
          <a:prstGeom prst="rect">
            <a:avLst/>
          </a:prstGeom>
        </p:spPr>
      </p:pic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6833BAF1-BD12-A3D5-B485-EAA63FAE06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9523" y="3894145"/>
            <a:ext cx="720000" cy="720000"/>
          </a:xfrm>
          <a:prstGeom prst="rect">
            <a:avLst/>
          </a:prstGeom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D853624B-0909-39FB-968B-E909E2B0E8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6754" y="389414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5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주제 선정 이유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7136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41" name="슬라이드 번호 개체 틀 112">
            <a:extLst>
              <a:ext uri="{FF2B5EF4-FFF2-40B4-BE49-F238E27FC236}">
                <a16:creationId xmlns:a16="http://schemas.microsoft.com/office/drawing/2014/main" id="{3F9AA132-72D9-823C-FC83-9E03D1315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D54DA84-B3C3-D649-2D5E-FD8B68DB3DDF}"/>
              </a:ext>
            </a:extLst>
          </p:cNvPr>
          <p:cNvGrpSpPr/>
          <p:nvPr/>
        </p:nvGrpSpPr>
        <p:grpSpPr>
          <a:xfrm>
            <a:off x="951296" y="1633393"/>
            <a:ext cx="3942271" cy="4384035"/>
            <a:chOff x="1148420" y="2088234"/>
            <a:chExt cx="3794132" cy="421929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28FF71-7277-2384-B0B3-BD88CB36DDE1}"/>
                </a:ext>
              </a:extLst>
            </p:cNvPr>
            <p:cNvGrpSpPr/>
            <p:nvPr/>
          </p:nvGrpSpPr>
          <p:grpSpPr>
            <a:xfrm>
              <a:off x="1148420" y="2088234"/>
              <a:ext cx="3794132" cy="4219296"/>
              <a:chOff x="1148420" y="2088234"/>
              <a:chExt cx="3794132" cy="4219296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DED6BD7-BB52-CB2D-BB68-3C4313DD5B99}"/>
                  </a:ext>
                </a:extLst>
              </p:cNvPr>
              <p:cNvSpPr/>
              <p:nvPr/>
            </p:nvSpPr>
            <p:spPr>
              <a:xfrm>
                <a:off x="1148420" y="2088234"/>
                <a:ext cx="3794132" cy="42192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28178" dist="42352" dir="4800000" sx="100777" sy="100777" algn="tl" rotWithShape="0">
                  <a:prstClr val="black">
                    <a:alpha val="32933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E63C2AC-35B9-807B-9800-70B9FF6E2B5F}"/>
                  </a:ext>
                </a:extLst>
              </p:cNvPr>
              <p:cNvGrpSpPr/>
              <p:nvPr/>
            </p:nvGrpSpPr>
            <p:grpSpPr>
              <a:xfrm>
                <a:off x="1309247" y="2095736"/>
                <a:ext cx="3361156" cy="4128008"/>
                <a:chOff x="1319532" y="2122618"/>
                <a:chExt cx="3361156" cy="4128008"/>
              </a:xfrm>
            </p:grpSpPr>
            <p:pic>
              <p:nvPicPr>
                <p:cNvPr id="4" name="그림 3" descr="텍스트, 폰트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478ED2A4-7F56-047E-3B83-ADC841ADBF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19532" y="2122618"/>
                  <a:ext cx="3361156" cy="627561"/>
                </a:xfrm>
                <a:prstGeom prst="rect">
                  <a:avLst/>
                </a:prstGeom>
              </p:spPr>
            </p:pic>
            <p:pic>
              <p:nvPicPr>
                <p:cNvPr id="6" name="그림 5" descr="텍스트, 스크린샷, 폰트, 문서이(가) 표시된 사진&#10;&#10;자동 생성된 설명">
                  <a:extLst>
                    <a:ext uri="{FF2B5EF4-FFF2-40B4-BE49-F238E27FC236}">
                      <a16:creationId xmlns:a16="http://schemas.microsoft.com/office/drawing/2014/main" id="{93507450-1C1E-3166-7703-FC8925AACF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19532" y="2750179"/>
                  <a:ext cx="3361156" cy="3500447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02B8DC23-E712-7C46-CB8D-FACA90650B23}"/>
                </a:ext>
              </a:extLst>
            </p:cNvPr>
            <p:cNvCxnSpPr>
              <a:cxnSpLocks/>
            </p:cNvCxnSpPr>
            <p:nvPr/>
          </p:nvCxnSpPr>
          <p:spPr>
            <a:xfrm>
              <a:off x="1352212" y="4262106"/>
              <a:ext cx="236222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B5824CCB-CCF0-2907-B930-A583527B42BC}"/>
                </a:ext>
              </a:extLst>
            </p:cNvPr>
            <p:cNvCxnSpPr>
              <a:cxnSpLocks/>
            </p:cNvCxnSpPr>
            <p:nvPr/>
          </p:nvCxnSpPr>
          <p:spPr>
            <a:xfrm>
              <a:off x="1352212" y="4547856"/>
              <a:ext cx="324396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4D660BBF-C038-6D0F-7045-BD824E735E4A}"/>
                </a:ext>
              </a:extLst>
            </p:cNvPr>
            <p:cNvCxnSpPr>
              <a:cxnSpLocks/>
            </p:cNvCxnSpPr>
            <p:nvPr/>
          </p:nvCxnSpPr>
          <p:spPr>
            <a:xfrm>
              <a:off x="1352212" y="4681205"/>
              <a:ext cx="192951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E0B17C8-E6BB-B977-8C19-307C99721009}"/>
              </a:ext>
            </a:extLst>
          </p:cNvPr>
          <p:cNvSpPr txBox="1"/>
          <p:nvPr/>
        </p:nvSpPr>
        <p:spPr>
          <a:xfrm>
            <a:off x="6096000" y="2237132"/>
            <a:ext cx="4820550" cy="4616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약국에서의 폐의약품 처리의 문제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411928-4961-9922-8911-E0EDDF66AF61}"/>
              </a:ext>
            </a:extLst>
          </p:cNvPr>
          <p:cNvSpPr txBox="1"/>
          <p:nvPr/>
        </p:nvSpPr>
        <p:spPr>
          <a:xfrm>
            <a:off x="6096000" y="2682027"/>
            <a:ext cx="4527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R" altLang="en-US" sz="1200" dirty="0">
              <a:solidFill>
                <a:schemeClr val="bg1">
                  <a:lumMod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C0149CB-1280-EBE2-202B-EECC5B091F43}"/>
              </a:ext>
            </a:extLst>
          </p:cNvPr>
          <p:cNvGrpSpPr/>
          <p:nvPr/>
        </p:nvGrpSpPr>
        <p:grpSpPr>
          <a:xfrm>
            <a:off x="6153135" y="3320174"/>
            <a:ext cx="898771" cy="397298"/>
            <a:chOff x="5861538" y="3409821"/>
            <a:chExt cx="898771" cy="461665"/>
          </a:xfrm>
        </p:grpSpPr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69F8B905-F7AF-A041-4E25-6767737DCF7E}"/>
                </a:ext>
              </a:extLst>
            </p:cNvPr>
            <p:cNvSpPr/>
            <p:nvPr/>
          </p:nvSpPr>
          <p:spPr>
            <a:xfrm>
              <a:off x="5861538" y="3409821"/>
              <a:ext cx="898770" cy="461665"/>
            </a:xfrm>
            <a:prstGeom prst="roundRect">
              <a:avLst>
                <a:gd name="adj" fmla="val 50000"/>
              </a:avLst>
            </a:prstGeom>
            <a:solidFill>
              <a:srgbClr val="B5C7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E50B2C-C6E6-E418-B8CA-730C411223FE}"/>
                </a:ext>
              </a:extLst>
            </p:cNvPr>
            <p:cNvSpPr txBox="1"/>
            <p:nvPr/>
          </p:nvSpPr>
          <p:spPr>
            <a:xfrm>
              <a:off x="5861540" y="3455988"/>
              <a:ext cx="898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01</a:t>
              </a:r>
              <a:endParaRPr kumimoji="1" lang="ko-KR" altLang="en-US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C086618-4BC9-DF3A-2A18-3120A9F76125}"/>
              </a:ext>
            </a:extLst>
          </p:cNvPr>
          <p:cNvGrpSpPr/>
          <p:nvPr/>
        </p:nvGrpSpPr>
        <p:grpSpPr>
          <a:xfrm>
            <a:off x="7883456" y="3320174"/>
            <a:ext cx="898771" cy="397298"/>
            <a:chOff x="5861538" y="3409821"/>
            <a:chExt cx="898771" cy="461665"/>
          </a:xfrm>
        </p:grpSpPr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23ABBBD5-C2AE-8823-68C5-6B3244CAE083}"/>
                </a:ext>
              </a:extLst>
            </p:cNvPr>
            <p:cNvSpPr/>
            <p:nvPr/>
          </p:nvSpPr>
          <p:spPr>
            <a:xfrm>
              <a:off x="5861538" y="3409821"/>
              <a:ext cx="898770" cy="461665"/>
            </a:xfrm>
            <a:prstGeom prst="roundRect">
              <a:avLst>
                <a:gd name="adj" fmla="val 50000"/>
              </a:avLst>
            </a:prstGeom>
            <a:solidFill>
              <a:srgbClr val="B5C7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AEADC56-07E2-4EDF-75A9-EA2809BA93C1}"/>
                </a:ext>
              </a:extLst>
            </p:cNvPr>
            <p:cNvSpPr txBox="1"/>
            <p:nvPr/>
          </p:nvSpPr>
          <p:spPr>
            <a:xfrm>
              <a:off x="5861540" y="3455988"/>
              <a:ext cx="898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02</a:t>
              </a:r>
              <a:endParaRPr kumimoji="1" lang="ko-KR" altLang="en-US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4801084-1797-44E2-CA61-A7D6598B48DB}"/>
              </a:ext>
            </a:extLst>
          </p:cNvPr>
          <p:cNvGrpSpPr/>
          <p:nvPr/>
        </p:nvGrpSpPr>
        <p:grpSpPr>
          <a:xfrm>
            <a:off x="9613777" y="3320174"/>
            <a:ext cx="898771" cy="397298"/>
            <a:chOff x="5861538" y="3409821"/>
            <a:chExt cx="898771" cy="461665"/>
          </a:xfrm>
        </p:grpSpPr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7790EF47-EB5D-5C78-500D-06894DF63DEC}"/>
                </a:ext>
              </a:extLst>
            </p:cNvPr>
            <p:cNvSpPr/>
            <p:nvPr/>
          </p:nvSpPr>
          <p:spPr>
            <a:xfrm>
              <a:off x="5861538" y="3409821"/>
              <a:ext cx="898770" cy="461665"/>
            </a:xfrm>
            <a:prstGeom prst="roundRect">
              <a:avLst>
                <a:gd name="adj" fmla="val 50000"/>
              </a:avLst>
            </a:prstGeom>
            <a:solidFill>
              <a:srgbClr val="B5C7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EDF0A53-3341-BB95-CDB0-2FB076F4F45C}"/>
                </a:ext>
              </a:extLst>
            </p:cNvPr>
            <p:cNvSpPr txBox="1"/>
            <p:nvPr/>
          </p:nvSpPr>
          <p:spPr>
            <a:xfrm>
              <a:off x="5861540" y="3455988"/>
              <a:ext cx="898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03</a:t>
              </a:r>
              <a:endParaRPr kumimoji="1" lang="ko-KR" altLang="en-US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E45B18F-54D8-6E73-6D9B-D3B6C25F77C8}"/>
              </a:ext>
            </a:extLst>
          </p:cNvPr>
          <p:cNvSpPr txBox="1"/>
          <p:nvPr/>
        </p:nvSpPr>
        <p:spPr>
          <a:xfrm>
            <a:off x="6153135" y="4655879"/>
            <a:ext cx="898771" cy="609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오염물질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5E09225-4F85-6871-99CC-5A2A7D3A267C}"/>
              </a:ext>
            </a:extLst>
          </p:cNvPr>
          <p:cNvSpPr txBox="1"/>
          <p:nvPr/>
        </p:nvSpPr>
        <p:spPr>
          <a:xfrm>
            <a:off x="9558121" y="4655879"/>
            <a:ext cx="1006968" cy="23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협소한 공간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AD4F2F-9F71-4EB9-7255-CAD9F7397956}"/>
              </a:ext>
            </a:extLst>
          </p:cNvPr>
          <p:cNvSpPr txBox="1"/>
          <p:nvPr/>
        </p:nvSpPr>
        <p:spPr>
          <a:xfrm>
            <a:off x="7883455" y="4655879"/>
            <a:ext cx="898771" cy="85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포장용기  </a:t>
            </a:r>
            <a:r>
              <a:rPr kumimoji="1"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재분류</a:t>
            </a:r>
            <a:endParaRPr kumimoji="1" lang="ko-KR" altLang="en-US" sz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0" name="그림 59" descr="블랙, 어둠이(가) 표시된 사진&#10;&#10;자동 생성된 설명">
            <a:extLst>
              <a:ext uri="{FF2B5EF4-FFF2-40B4-BE49-F238E27FC236}">
                <a16:creationId xmlns:a16="http://schemas.microsoft.com/office/drawing/2014/main" id="{E9199C55-1B73-9F10-4305-C33AD2F8ED9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244852" y="3926262"/>
            <a:ext cx="719519" cy="720000"/>
          </a:xfrm>
          <a:prstGeom prst="rect">
            <a:avLst/>
          </a:prstGeom>
        </p:spPr>
      </p:pic>
      <p:pic>
        <p:nvPicPr>
          <p:cNvPr id="62" name="그림 61" descr="블랙, 어둠이(가) 표시된 사진&#10;&#10;자동 생성된 설명">
            <a:extLst>
              <a:ext uri="{FF2B5EF4-FFF2-40B4-BE49-F238E27FC236}">
                <a16:creationId xmlns:a16="http://schemas.microsoft.com/office/drawing/2014/main" id="{20750BE2-2590-0126-9D55-4294790A0848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972842" y="3926262"/>
            <a:ext cx="719519" cy="720000"/>
          </a:xfrm>
          <a:prstGeom prst="rect">
            <a:avLst/>
          </a:prstGeom>
        </p:spPr>
      </p:pic>
      <p:pic>
        <p:nvPicPr>
          <p:cNvPr id="64" name="그림 63" descr="블랙, 어둠이(가) 표시된 사진&#10;&#10;자동 생성된 설명">
            <a:extLst>
              <a:ext uri="{FF2B5EF4-FFF2-40B4-BE49-F238E27FC236}">
                <a16:creationId xmlns:a16="http://schemas.microsoft.com/office/drawing/2014/main" id="{2B4EB598-B7D1-99B5-E4E9-6D27F90E79C4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712212" y="3926262"/>
            <a:ext cx="71951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3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주제 선정 이유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82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2B4635-6526-7E6F-D924-F32641799E6D}"/>
              </a:ext>
            </a:extLst>
          </p:cNvPr>
          <p:cNvGrpSpPr/>
          <p:nvPr/>
        </p:nvGrpSpPr>
        <p:grpSpPr>
          <a:xfrm>
            <a:off x="2497899" y="5393367"/>
            <a:ext cx="7196201" cy="876127"/>
            <a:chOff x="2497899" y="5393367"/>
            <a:chExt cx="7196201" cy="87612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833CE37-0E46-DB86-8316-4B1A0BE30AE4}"/>
                </a:ext>
              </a:extLst>
            </p:cNvPr>
            <p:cNvSpPr txBox="1"/>
            <p:nvPr/>
          </p:nvSpPr>
          <p:spPr>
            <a:xfrm>
              <a:off x="2497899" y="5393367"/>
              <a:ext cx="71962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 algn="ctr">
                <a:buFont typeface="Symbol" pitchFamily="2" charset="2"/>
                <a:buChar char="Þ"/>
              </a:pPr>
              <a:r>
                <a:rPr kumimoji="1" lang="ko-KR" altLang="en-US" sz="2800" b="1" dirty="0">
                  <a:solidFill>
                    <a:srgbClr val="8E9FBB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접근성을 고려하지 않은 단순한 위치 선정 기준</a:t>
              </a:r>
              <a:endParaRPr kumimoji="1" lang="en-US" altLang="ko-KR" sz="2800" b="1" dirty="0">
                <a:solidFill>
                  <a:srgbClr val="8E9FBB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AD02EB3-7904-E9EB-2CD1-63E70A4FB881}"/>
                </a:ext>
              </a:extLst>
            </p:cNvPr>
            <p:cNvSpPr txBox="1"/>
            <p:nvPr/>
          </p:nvSpPr>
          <p:spPr>
            <a:xfrm>
              <a:off x="3166859" y="5900162"/>
              <a:ext cx="61637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800" b="1" dirty="0">
                  <a:solidFill>
                    <a:schemeClr val="bg1">
                      <a:lumMod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ex) </a:t>
              </a:r>
              <a:r>
                <a:rPr kumimoji="1" lang="ko-KR" altLang="en-US" sz="1800" b="1" dirty="0">
                  <a:solidFill>
                    <a:schemeClr val="bg1">
                      <a:lumMod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구청 건물 </a:t>
              </a:r>
              <a:r>
                <a:rPr kumimoji="1" lang="en-US" altLang="ko-KR" sz="1800" b="1" dirty="0">
                  <a:solidFill>
                    <a:schemeClr val="bg1">
                      <a:lumMod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2</a:t>
              </a:r>
              <a:r>
                <a:rPr kumimoji="1" lang="ko-KR" altLang="en-US" sz="1800" b="1" dirty="0">
                  <a:solidFill>
                    <a:schemeClr val="bg1">
                      <a:lumMod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층 내부</a:t>
              </a:r>
              <a:endParaRPr kumimoji="1" lang="en-US" altLang="ko-KR" sz="1800" b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4FD59EA6-DD49-7F4D-7EF4-0AACD9DEADED}"/>
              </a:ext>
            </a:extLst>
          </p:cNvPr>
          <p:cNvGrpSpPr/>
          <p:nvPr/>
        </p:nvGrpSpPr>
        <p:grpSpPr>
          <a:xfrm>
            <a:off x="6433735" y="2237132"/>
            <a:ext cx="4411954" cy="2302798"/>
            <a:chOff x="6433735" y="2237132"/>
            <a:chExt cx="4411954" cy="230279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E21B2FB-2150-5DB6-FF9F-CA73DC289A8D}"/>
                </a:ext>
              </a:extLst>
            </p:cNvPr>
            <p:cNvGrpSpPr/>
            <p:nvPr/>
          </p:nvGrpSpPr>
          <p:grpSpPr>
            <a:xfrm>
              <a:off x="6433735" y="2927226"/>
              <a:ext cx="898771" cy="397298"/>
              <a:chOff x="5861538" y="3409821"/>
              <a:chExt cx="898771" cy="461665"/>
            </a:xfrm>
          </p:grpSpPr>
          <p:sp>
            <p:nvSpPr>
              <p:cNvPr id="22" name="모서리가 둥근 직사각형 21">
                <a:extLst>
                  <a:ext uri="{FF2B5EF4-FFF2-40B4-BE49-F238E27FC236}">
                    <a16:creationId xmlns:a16="http://schemas.microsoft.com/office/drawing/2014/main" id="{3DB0A215-32AD-B110-9B95-F5F6E456A245}"/>
                  </a:ext>
                </a:extLst>
              </p:cNvPr>
              <p:cNvSpPr/>
              <p:nvPr/>
            </p:nvSpPr>
            <p:spPr>
              <a:xfrm>
                <a:off x="5861538" y="3409821"/>
                <a:ext cx="898770" cy="461665"/>
              </a:xfrm>
              <a:prstGeom prst="roundRect">
                <a:avLst>
                  <a:gd name="adj" fmla="val 50000"/>
                </a:avLst>
              </a:prstGeom>
              <a:solidFill>
                <a:srgbClr val="B5C7E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A85AC3-7749-036F-2FCC-55B2DF97F2CD}"/>
                  </a:ext>
                </a:extLst>
              </p:cNvPr>
              <p:cNvSpPr txBox="1"/>
              <p:nvPr/>
            </p:nvSpPr>
            <p:spPr>
              <a:xfrm>
                <a:off x="5861540" y="3455988"/>
                <a:ext cx="898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b="1" dirty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01</a:t>
                </a:r>
                <a:endPara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B6392BD-D6C9-7653-96E5-1EA0E17CA0F9}"/>
                </a:ext>
              </a:extLst>
            </p:cNvPr>
            <p:cNvGrpSpPr/>
            <p:nvPr/>
          </p:nvGrpSpPr>
          <p:grpSpPr>
            <a:xfrm>
              <a:off x="8164056" y="2927226"/>
              <a:ext cx="898771" cy="397298"/>
              <a:chOff x="5861538" y="3409821"/>
              <a:chExt cx="898771" cy="461665"/>
            </a:xfrm>
          </p:grpSpPr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19596684-E322-0722-EE8D-2E905D514B85}"/>
                  </a:ext>
                </a:extLst>
              </p:cNvPr>
              <p:cNvSpPr/>
              <p:nvPr/>
            </p:nvSpPr>
            <p:spPr>
              <a:xfrm>
                <a:off x="5861538" y="3409821"/>
                <a:ext cx="898770" cy="461665"/>
              </a:xfrm>
              <a:prstGeom prst="roundRect">
                <a:avLst>
                  <a:gd name="adj" fmla="val 50000"/>
                </a:avLst>
              </a:prstGeom>
              <a:solidFill>
                <a:srgbClr val="B5C7E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75A0CD7-AF11-8DB7-733E-ACD3C1A83280}"/>
                  </a:ext>
                </a:extLst>
              </p:cNvPr>
              <p:cNvSpPr txBox="1"/>
              <p:nvPr/>
            </p:nvSpPr>
            <p:spPr>
              <a:xfrm>
                <a:off x="5861540" y="3455988"/>
                <a:ext cx="898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b="1" dirty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02</a:t>
                </a:r>
                <a:endPara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F3336C2-C410-400B-B1B1-A04A84F93600}"/>
                </a:ext>
              </a:extLst>
            </p:cNvPr>
            <p:cNvGrpSpPr/>
            <p:nvPr/>
          </p:nvGrpSpPr>
          <p:grpSpPr>
            <a:xfrm>
              <a:off x="9894377" y="2927226"/>
              <a:ext cx="898771" cy="397298"/>
              <a:chOff x="5861538" y="3409821"/>
              <a:chExt cx="898771" cy="461665"/>
            </a:xfrm>
          </p:grpSpPr>
          <p:sp>
            <p:nvSpPr>
              <p:cNvPr id="41" name="모서리가 둥근 직사각형 40">
                <a:extLst>
                  <a:ext uri="{FF2B5EF4-FFF2-40B4-BE49-F238E27FC236}">
                    <a16:creationId xmlns:a16="http://schemas.microsoft.com/office/drawing/2014/main" id="{1ADE325E-62F8-E71F-B3DE-3FE125CAC730}"/>
                  </a:ext>
                </a:extLst>
              </p:cNvPr>
              <p:cNvSpPr/>
              <p:nvPr/>
            </p:nvSpPr>
            <p:spPr>
              <a:xfrm>
                <a:off x="5861538" y="3409821"/>
                <a:ext cx="898770" cy="461665"/>
              </a:xfrm>
              <a:prstGeom prst="roundRect">
                <a:avLst>
                  <a:gd name="adj" fmla="val 50000"/>
                </a:avLst>
              </a:prstGeom>
              <a:solidFill>
                <a:srgbClr val="B5C7E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9C52889-A5F1-F004-0DE5-E57717C4D22E}"/>
                  </a:ext>
                </a:extLst>
              </p:cNvPr>
              <p:cNvSpPr txBox="1"/>
              <p:nvPr/>
            </p:nvSpPr>
            <p:spPr>
              <a:xfrm>
                <a:off x="5861540" y="3455988"/>
                <a:ext cx="898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b="1" dirty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03</a:t>
                </a:r>
                <a:endPara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590C379-E785-4BD3-59E4-819266DB1862}"/>
                </a:ext>
              </a:extLst>
            </p:cNvPr>
            <p:cNvSpPr txBox="1"/>
            <p:nvPr/>
          </p:nvSpPr>
          <p:spPr>
            <a:xfrm>
              <a:off x="6433735" y="4262931"/>
              <a:ext cx="8987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구청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BD7F8EA-219F-DD28-D1FE-526DA8D35C7B}"/>
                </a:ext>
              </a:extLst>
            </p:cNvPr>
            <p:cNvSpPr txBox="1"/>
            <p:nvPr/>
          </p:nvSpPr>
          <p:spPr>
            <a:xfrm>
              <a:off x="9838721" y="4262931"/>
              <a:ext cx="10069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주민센터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AEC62B7-E76B-F0A4-6F1F-9F6017EEEBD9}"/>
                </a:ext>
              </a:extLst>
            </p:cNvPr>
            <p:cNvSpPr txBox="1"/>
            <p:nvPr/>
          </p:nvSpPr>
          <p:spPr>
            <a:xfrm>
              <a:off x="8121076" y="4253314"/>
              <a:ext cx="10069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보건소</a:t>
              </a:r>
            </a:p>
          </p:txBody>
        </p:sp>
        <p:pic>
          <p:nvPicPr>
            <p:cNvPr id="60" name="그림 5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19A0688-A901-9FC4-4930-EAD9100C0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66161" y="3440870"/>
              <a:ext cx="720000" cy="720000"/>
            </a:xfrm>
            <a:prstGeom prst="rect">
              <a:avLst/>
            </a:prstGeom>
          </p:spPr>
        </p:pic>
        <p:pic>
          <p:nvPicPr>
            <p:cNvPr id="63" name="그림 6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EEA9136-1776-9E3A-0132-C59457CA1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50118" y="3440870"/>
              <a:ext cx="720000" cy="720000"/>
            </a:xfrm>
            <a:prstGeom prst="rect">
              <a:avLst/>
            </a:prstGeom>
          </p:spPr>
        </p:pic>
        <p:pic>
          <p:nvPicPr>
            <p:cNvPr id="67" name="그림 66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B9B16B54-65C5-3AFA-4071-E5A12305C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94276" y="3440870"/>
              <a:ext cx="720000" cy="72000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E8E9F5-1A1B-A58F-806D-73766784E4FC}"/>
                </a:ext>
              </a:extLst>
            </p:cNvPr>
            <p:cNvSpPr txBox="1"/>
            <p:nvPr/>
          </p:nvSpPr>
          <p:spPr>
            <a:xfrm>
              <a:off x="6433735" y="2237132"/>
              <a:ext cx="4359412" cy="461665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서울시의 폐의약품 수거함 위치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480E9AD-BC3A-4CDB-7F11-B178F15C43EE}"/>
              </a:ext>
            </a:extLst>
          </p:cNvPr>
          <p:cNvGrpSpPr/>
          <p:nvPr/>
        </p:nvGrpSpPr>
        <p:grpSpPr>
          <a:xfrm>
            <a:off x="1233470" y="1652816"/>
            <a:ext cx="4573716" cy="3422796"/>
            <a:chOff x="1233470" y="1652816"/>
            <a:chExt cx="4573716" cy="342279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5EE8CA4-899E-E1DB-AB18-9C9DB440D4B9}"/>
                </a:ext>
              </a:extLst>
            </p:cNvPr>
            <p:cNvSpPr/>
            <p:nvPr/>
          </p:nvSpPr>
          <p:spPr>
            <a:xfrm>
              <a:off x="1233470" y="1652816"/>
              <a:ext cx="4573716" cy="34227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28178" dist="42352" dir="4800000" sx="100777" sy="100777" algn="tl" rotWithShape="0">
                <a:prstClr val="black">
                  <a:alpha val="32933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3DB1F5A-566F-9117-0115-53E63CE6B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19315" y="1807726"/>
              <a:ext cx="4410241" cy="3108737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6B2A55C6-2F24-8BDA-D665-BC2B360AB803}"/>
              </a:ext>
            </a:extLst>
          </p:cNvPr>
          <p:cNvGrpSpPr/>
          <p:nvPr/>
        </p:nvGrpSpPr>
        <p:grpSpPr>
          <a:xfrm>
            <a:off x="3163" y="-204951"/>
            <a:ext cx="12188837" cy="7062952"/>
            <a:chOff x="3163" y="-204951"/>
            <a:chExt cx="12188837" cy="7062952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5CB616A-8F84-C0B9-BFA7-E06EAE0AFA53}"/>
                </a:ext>
              </a:extLst>
            </p:cNvPr>
            <p:cNvSpPr>
              <a:spLocks/>
            </p:cNvSpPr>
            <p:nvPr/>
          </p:nvSpPr>
          <p:spPr>
            <a:xfrm>
              <a:off x="3163" y="-204951"/>
              <a:ext cx="12188837" cy="7062952"/>
            </a:xfrm>
            <a:prstGeom prst="rect">
              <a:avLst/>
            </a:prstGeom>
            <a:solidFill>
              <a:schemeClr val="tx1">
                <a:alpha val="77989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24B785E-62AF-9902-A507-6DABE3FAA04E}"/>
                </a:ext>
              </a:extLst>
            </p:cNvPr>
            <p:cNvSpPr txBox="1"/>
            <p:nvPr/>
          </p:nvSpPr>
          <p:spPr>
            <a:xfrm>
              <a:off x="2054647" y="2685409"/>
              <a:ext cx="861299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i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올바른 폐의약품 처리가 이루어지지 않을 경우에는 식수와 먹거리를 오염시키고</a:t>
              </a:r>
              <a:endParaRPr kumimoji="1" lang="en-US" altLang="ko-KR" b="1" i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ctr"/>
              <a:r>
                <a:rPr kumimoji="1" lang="ko-KR" altLang="en-US" b="1" i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슈퍼 버그를 만들어 넥스트 </a:t>
              </a:r>
              <a:r>
                <a:rPr kumimoji="1" lang="ko-KR" altLang="en-US" b="1" i="1" dirty="0" err="1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펜데믹의</a:t>
              </a:r>
              <a:r>
                <a:rPr kumimoji="1" lang="ko-KR" altLang="en-US" b="1" i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원인이 될 확률이 높습니다</a:t>
              </a:r>
              <a:r>
                <a:rPr kumimoji="1" lang="en-US" altLang="ko-KR" b="1" i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</a:t>
              </a:r>
            </a:p>
            <a:p>
              <a:pPr algn="ctr"/>
              <a:endParaRPr kumimoji="1" lang="en-US" altLang="ko-KR" b="1" i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ctr"/>
              <a:r>
                <a:rPr kumimoji="1" lang="ko-KR" altLang="en-US" b="1" i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영국 </a:t>
              </a:r>
              <a:r>
                <a:rPr kumimoji="1" lang="ko-KR" altLang="en-US" b="1" i="1" dirty="0" err="1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요크대의</a:t>
              </a:r>
              <a:r>
                <a:rPr kumimoji="1" lang="ko-KR" altLang="en-US" b="1" i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국제 연구팀의 연구 결과에 다르면 한강의 약물 누적 농도는 </a:t>
              </a:r>
              <a:endParaRPr kumimoji="1" lang="en-US" altLang="ko-KR" b="1" i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ctr"/>
              <a:r>
                <a:rPr kumimoji="1" lang="ko-KR" altLang="en-US" b="1" i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전 세계 상위 </a:t>
              </a:r>
              <a:r>
                <a:rPr kumimoji="1" lang="en-US" altLang="ko-KR" b="1" i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30 %</a:t>
              </a:r>
              <a:r>
                <a:rPr kumimoji="1" lang="ko-KR" altLang="en-US" b="1" i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로 상당히 높은 편에 속한다고 합니다</a:t>
              </a:r>
              <a:r>
                <a:rPr kumimoji="1" lang="en-US" altLang="ko-KR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</a:t>
              </a:r>
            </a:p>
          </p:txBody>
        </p: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D08C0121-0C79-17D3-9272-8FF9068F51FE}"/>
                </a:ext>
              </a:extLst>
            </p:cNvPr>
            <p:cNvCxnSpPr>
              <a:cxnSpLocks/>
            </p:cNvCxnSpPr>
            <p:nvPr/>
          </p:nvCxnSpPr>
          <p:spPr>
            <a:xfrm>
              <a:off x="1978059" y="2280293"/>
              <a:ext cx="868958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48C0130-DCCE-74AC-21ED-9203BE978501}"/>
                </a:ext>
              </a:extLst>
            </p:cNvPr>
            <p:cNvCxnSpPr>
              <a:cxnSpLocks/>
            </p:cNvCxnSpPr>
            <p:nvPr/>
          </p:nvCxnSpPr>
          <p:spPr>
            <a:xfrm>
              <a:off x="2054647" y="5026920"/>
              <a:ext cx="868958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E4849C6-9D40-E01C-ABDA-53F1E84DBA3B}"/>
                </a:ext>
              </a:extLst>
            </p:cNvPr>
            <p:cNvSpPr txBox="1"/>
            <p:nvPr/>
          </p:nvSpPr>
          <p:spPr>
            <a:xfrm>
              <a:off x="2016352" y="4509496"/>
              <a:ext cx="8612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세계 보건 기구</a:t>
              </a:r>
              <a:endParaRPr kumimoji="1" lang="en-US" altLang="ko-KR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033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주제 선정 이유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82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6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2B4635-6526-7E6F-D924-F32641799E6D}"/>
              </a:ext>
            </a:extLst>
          </p:cNvPr>
          <p:cNvGrpSpPr/>
          <p:nvPr/>
        </p:nvGrpSpPr>
        <p:grpSpPr>
          <a:xfrm>
            <a:off x="2497899" y="5393367"/>
            <a:ext cx="7196201" cy="876127"/>
            <a:chOff x="2497899" y="5393367"/>
            <a:chExt cx="7196201" cy="87612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833CE37-0E46-DB86-8316-4B1A0BE30AE4}"/>
                </a:ext>
              </a:extLst>
            </p:cNvPr>
            <p:cNvSpPr txBox="1"/>
            <p:nvPr/>
          </p:nvSpPr>
          <p:spPr>
            <a:xfrm>
              <a:off x="2497899" y="5393367"/>
              <a:ext cx="71962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 algn="ctr">
                <a:buFont typeface="Symbol" pitchFamily="2" charset="2"/>
                <a:buChar char="Þ"/>
              </a:pPr>
              <a:r>
                <a:rPr kumimoji="1" lang="ko-KR" altLang="en-US" sz="2800" b="1" dirty="0">
                  <a:solidFill>
                    <a:srgbClr val="8E9FBB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접근성을 고려하지 않은 단순한 위치 선정 기준</a:t>
              </a:r>
              <a:endParaRPr kumimoji="1" lang="en-US" altLang="ko-KR" sz="2800" b="1" dirty="0">
                <a:solidFill>
                  <a:srgbClr val="8E9FBB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AD02EB3-7904-E9EB-2CD1-63E70A4FB881}"/>
                </a:ext>
              </a:extLst>
            </p:cNvPr>
            <p:cNvSpPr txBox="1"/>
            <p:nvPr/>
          </p:nvSpPr>
          <p:spPr>
            <a:xfrm>
              <a:off x="3166859" y="5900162"/>
              <a:ext cx="61637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800" dirty="0">
                  <a:solidFill>
                    <a:schemeClr val="bg1">
                      <a:lumMod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ex) </a:t>
              </a:r>
              <a:r>
                <a:rPr kumimoji="1" lang="ko-KR" altLang="en-US" sz="1800" dirty="0">
                  <a:solidFill>
                    <a:schemeClr val="bg1">
                      <a:lumMod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구청 건물 </a:t>
              </a:r>
              <a:r>
                <a:rPr kumimoji="1" lang="en-US" altLang="ko-KR" sz="1800" dirty="0">
                  <a:solidFill>
                    <a:schemeClr val="bg1">
                      <a:lumMod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2</a:t>
              </a:r>
              <a:r>
                <a:rPr kumimoji="1" lang="ko-KR" altLang="en-US" sz="1800" dirty="0">
                  <a:solidFill>
                    <a:schemeClr val="bg1">
                      <a:lumMod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층 내부</a:t>
              </a:r>
              <a:endParaRPr kumimoji="1" lang="en-US" altLang="ko-KR" sz="18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5673811-0AAC-CA01-01B1-11F9E4D5D830}"/>
              </a:ext>
            </a:extLst>
          </p:cNvPr>
          <p:cNvGrpSpPr/>
          <p:nvPr/>
        </p:nvGrpSpPr>
        <p:grpSpPr>
          <a:xfrm>
            <a:off x="6546576" y="2170130"/>
            <a:ext cx="4411954" cy="2573732"/>
            <a:chOff x="6433735" y="2237132"/>
            <a:chExt cx="4411954" cy="257373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12991C3-34B7-08E0-622C-5F9E7CDFD4AE}"/>
                </a:ext>
              </a:extLst>
            </p:cNvPr>
            <p:cNvGrpSpPr/>
            <p:nvPr/>
          </p:nvGrpSpPr>
          <p:grpSpPr>
            <a:xfrm>
              <a:off x="6433735" y="3198160"/>
              <a:ext cx="4411954" cy="1612704"/>
              <a:chOff x="6433735" y="2927226"/>
              <a:chExt cx="4411954" cy="1612704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6E21B2FB-2150-5DB6-FF9F-CA73DC289A8D}"/>
                  </a:ext>
                </a:extLst>
              </p:cNvPr>
              <p:cNvGrpSpPr/>
              <p:nvPr/>
            </p:nvGrpSpPr>
            <p:grpSpPr>
              <a:xfrm>
                <a:off x="6433735" y="2927226"/>
                <a:ext cx="898771" cy="397298"/>
                <a:chOff x="5861538" y="3409821"/>
                <a:chExt cx="898771" cy="461665"/>
              </a:xfrm>
            </p:grpSpPr>
            <p:sp>
              <p:nvSpPr>
                <p:cNvPr id="22" name="모서리가 둥근 직사각형 21">
                  <a:extLst>
                    <a:ext uri="{FF2B5EF4-FFF2-40B4-BE49-F238E27FC236}">
                      <a16:creationId xmlns:a16="http://schemas.microsoft.com/office/drawing/2014/main" id="{3DB0A215-32AD-B110-9B95-F5F6E456A245}"/>
                    </a:ext>
                  </a:extLst>
                </p:cNvPr>
                <p:cNvSpPr/>
                <p:nvPr/>
              </p:nvSpPr>
              <p:spPr>
                <a:xfrm>
                  <a:off x="5861538" y="3409821"/>
                  <a:ext cx="898770" cy="461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5C7E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A85AC3-7749-036F-2FCC-55B2DF97F2CD}"/>
                    </a:ext>
                  </a:extLst>
                </p:cNvPr>
                <p:cNvSpPr txBox="1"/>
                <p:nvPr/>
              </p:nvSpPr>
              <p:spPr>
                <a:xfrm>
                  <a:off x="5861540" y="3455988"/>
                  <a:ext cx="8987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b="1" dirty="0">
                      <a:solidFill>
                        <a:schemeClr val="bg1"/>
                      </a:solidFill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rPr>
                    <a:t>01</a:t>
                  </a:r>
                  <a:endParaRPr kumimoji="1" lang="ko-KR" altLang="en-US" b="1" dirty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B6392BD-D6C9-7653-96E5-1EA0E17CA0F9}"/>
                  </a:ext>
                </a:extLst>
              </p:cNvPr>
              <p:cNvGrpSpPr/>
              <p:nvPr/>
            </p:nvGrpSpPr>
            <p:grpSpPr>
              <a:xfrm>
                <a:off x="8164056" y="2927226"/>
                <a:ext cx="898771" cy="397298"/>
                <a:chOff x="5861538" y="3409821"/>
                <a:chExt cx="898771" cy="461665"/>
              </a:xfrm>
            </p:grpSpPr>
            <p:sp>
              <p:nvSpPr>
                <p:cNvPr id="25" name="모서리가 둥근 직사각형 24">
                  <a:extLst>
                    <a:ext uri="{FF2B5EF4-FFF2-40B4-BE49-F238E27FC236}">
                      <a16:creationId xmlns:a16="http://schemas.microsoft.com/office/drawing/2014/main" id="{19596684-E322-0722-EE8D-2E905D514B85}"/>
                    </a:ext>
                  </a:extLst>
                </p:cNvPr>
                <p:cNvSpPr/>
                <p:nvPr/>
              </p:nvSpPr>
              <p:spPr>
                <a:xfrm>
                  <a:off x="5861538" y="3409821"/>
                  <a:ext cx="898770" cy="461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5C7E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75A0CD7-AF11-8DB7-733E-ACD3C1A83280}"/>
                    </a:ext>
                  </a:extLst>
                </p:cNvPr>
                <p:cNvSpPr txBox="1"/>
                <p:nvPr/>
              </p:nvSpPr>
              <p:spPr>
                <a:xfrm>
                  <a:off x="5861540" y="3455988"/>
                  <a:ext cx="8987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b="1" dirty="0">
                      <a:solidFill>
                        <a:schemeClr val="bg1"/>
                      </a:solidFill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rPr>
                    <a:t>02</a:t>
                  </a:r>
                  <a:endParaRPr kumimoji="1" lang="ko-KR" altLang="en-US" b="1" dirty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2F3336C2-C410-400B-B1B1-A04A84F93600}"/>
                  </a:ext>
                </a:extLst>
              </p:cNvPr>
              <p:cNvGrpSpPr/>
              <p:nvPr/>
            </p:nvGrpSpPr>
            <p:grpSpPr>
              <a:xfrm>
                <a:off x="9894377" y="2927226"/>
                <a:ext cx="898771" cy="397298"/>
                <a:chOff x="5861538" y="3409821"/>
                <a:chExt cx="898771" cy="461665"/>
              </a:xfrm>
            </p:grpSpPr>
            <p:sp>
              <p:nvSpPr>
                <p:cNvPr id="41" name="모서리가 둥근 직사각형 40">
                  <a:extLst>
                    <a:ext uri="{FF2B5EF4-FFF2-40B4-BE49-F238E27FC236}">
                      <a16:creationId xmlns:a16="http://schemas.microsoft.com/office/drawing/2014/main" id="{1ADE325E-62F8-E71F-B3DE-3FE125CAC730}"/>
                    </a:ext>
                  </a:extLst>
                </p:cNvPr>
                <p:cNvSpPr/>
                <p:nvPr/>
              </p:nvSpPr>
              <p:spPr>
                <a:xfrm>
                  <a:off x="5861538" y="3409821"/>
                  <a:ext cx="898770" cy="461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5C7E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9C52889-A5F1-F004-0DE5-E57717C4D22E}"/>
                    </a:ext>
                  </a:extLst>
                </p:cNvPr>
                <p:cNvSpPr txBox="1"/>
                <p:nvPr/>
              </p:nvSpPr>
              <p:spPr>
                <a:xfrm>
                  <a:off x="5861540" y="3455988"/>
                  <a:ext cx="8987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b="1" dirty="0">
                      <a:solidFill>
                        <a:schemeClr val="bg1"/>
                      </a:solidFill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rPr>
                    <a:t>03</a:t>
                  </a:r>
                  <a:endParaRPr kumimoji="1" lang="ko-KR" altLang="en-US" b="1" dirty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590C379-E785-4BD3-59E4-819266DB1862}"/>
                  </a:ext>
                </a:extLst>
              </p:cNvPr>
              <p:cNvSpPr txBox="1"/>
              <p:nvPr/>
            </p:nvSpPr>
            <p:spPr>
              <a:xfrm>
                <a:off x="6433735" y="4262931"/>
                <a:ext cx="8987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구청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D7F8EA-219F-DD28-D1FE-526DA8D35C7B}"/>
                  </a:ext>
                </a:extLst>
              </p:cNvPr>
              <p:cNvSpPr txBox="1"/>
              <p:nvPr/>
            </p:nvSpPr>
            <p:spPr>
              <a:xfrm>
                <a:off x="9838721" y="4262931"/>
                <a:ext cx="10069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주민센터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AEC62B7-E76B-F0A4-6F1F-9F6017EEEBD9}"/>
                  </a:ext>
                </a:extLst>
              </p:cNvPr>
              <p:cNvSpPr txBox="1"/>
              <p:nvPr/>
            </p:nvSpPr>
            <p:spPr>
              <a:xfrm>
                <a:off x="8121076" y="4253314"/>
                <a:ext cx="10069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보건소</a:t>
                </a:r>
              </a:p>
            </p:txBody>
          </p:sp>
          <p:pic>
            <p:nvPicPr>
              <p:cNvPr id="60" name="그림 59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19A0688-A901-9FC4-4930-EAD9100C0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66161" y="344087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63" name="그림 6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EEA9136-1776-9E3A-0132-C59457CA1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50118" y="344087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67" name="그림 66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B9B16B54-65C5-3AFA-4071-E5A12305C7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94276" y="3440870"/>
                <a:ext cx="720000" cy="720000"/>
              </a:xfrm>
              <a:prstGeom prst="rect">
                <a:avLst/>
              </a:prstGeom>
            </p:spPr>
          </p:pic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E8E9F5-1A1B-A58F-806D-73766784E4FC}"/>
                </a:ext>
              </a:extLst>
            </p:cNvPr>
            <p:cNvSpPr txBox="1"/>
            <p:nvPr/>
          </p:nvSpPr>
          <p:spPr>
            <a:xfrm>
              <a:off x="6433735" y="2237132"/>
              <a:ext cx="4359412" cy="461665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서울시의 폐의약품 수거함 위치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480E9AD-BC3A-4CDB-7F11-B178F15C43EE}"/>
              </a:ext>
            </a:extLst>
          </p:cNvPr>
          <p:cNvGrpSpPr/>
          <p:nvPr/>
        </p:nvGrpSpPr>
        <p:grpSpPr>
          <a:xfrm>
            <a:off x="1233470" y="1652816"/>
            <a:ext cx="4573716" cy="3422796"/>
            <a:chOff x="1233470" y="1652816"/>
            <a:chExt cx="4573716" cy="342279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5EE8CA4-899E-E1DB-AB18-9C9DB440D4B9}"/>
                </a:ext>
              </a:extLst>
            </p:cNvPr>
            <p:cNvSpPr/>
            <p:nvPr/>
          </p:nvSpPr>
          <p:spPr>
            <a:xfrm>
              <a:off x="1233470" y="1652816"/>
              <a:ext cx="4573716" cy="34227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28178" dist="42352" dir="4800000" sx="100777" sy="100777" algn="tl" rotWithShape="0">
                <a:prstClr val="black">
                  <a:alpha val="32933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3DB1F5A-566F-9117-0115-53E63CE6B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19315" y="1807726"/>
              <a:ext cx="4410241" cy="3108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321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주제 선정 이유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82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7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6A7A2D-208C-1025-00BC-FC0D6CD19F0D}"/>
              </a:ext>
            </a:extLst>
          </p:cNvPr>
          <p:cNvGrpSpPr/>
          <p:nvPr/>
        </p:nvGrpSpPr>
        <p:grpSpPr>
          <a:xfrm>
            <a:off x="5844746" y="2001023"/>
            <a:ext cx="5531708" cy="2768986"/>
            <a:chOff x="5742447" y="2271457"/>
            <a:chExt cx="5531708" cy="276898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334B55-5FCD-E323-7E58-ECE2C4E1DEAC}"/>
                </a:ext>
              </a:extLst>
            </p:cNvPr>
            <p:cNvSpPr txBox="1"/>
            <p:nvPr/>
          </p:nvSpPr>
          <p:spPr>
            <a:xfrm>
              <a:off x="5742447" y="2271457"/>
              <a:ext cx="5531708" cy="461665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수원시</a:t>
              </a:r>
              <a:r>
                <a:rPr lang="en-US" altLang="ko-KR" sz="2400" b="1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  <a:r>
                <a:rPr lang="ko-KR" altLang="en-US" sz="2400" b="1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용인시 폐의약품 수거함 활성화 저조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6D0EA37-36EB-9AB6-92A1-925DD038971F}"/>
                </a:ext>
              </a:extLst>
            </p:cNvPr>
            <p:cNvGrpSpPr/>
            <p:nvPr/>
          </p:nvGrpSpPr>
          <p:grpSpPr>
            <a:xfrm>
              <a:off x="6660595" y="3209314"/>
              <a:ext cx="3321605" cy="1831129"/>
              <a:chOff x="6501537" y="3509138"/>
              <a:chExt cx="3321605" cy="1831129"/>
            </a:xfrm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B313EA6-981D-D7E8-38F2-11F091DA06CF}"/>
                  </a:ext>
                </a:extLst>
              </p:cNvPr>
              <p:cNvGrpSpPr/>
              <p:nvPr/>
            </p:nvGrpSpPr>
            <p:grpSpPr>
              <a:xfrm>
                <a:off x="6501537" y="3509138"/>
                <a:ext cx="3321605" cy="1831129"/>
                <a:chOff x="6685435" y="3481307"/>
                <a:chExt cx="3321605" cy="1831129"/>
              </a:xfrm>
            </p:grpSpPr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64B38038-AD49-AC43-3D7D-1A83CB0604A2}"/>
                    </a:ext>
                  </a:extLst>
                </p:cNvPr>
                <p:cNvGrpSpPr/>
                <p:nvPr/>
              </p:nvGrpSpPr>
              <p:grpSpPr>
                <a:xfrm>
                  <a:off x="6833608" y="3481307"/>
                  <a:ext cx="898771" cy="461665"/>
                  <a:chOff x="5861538" y="3420579"/>
                  <a:chExt cx="898771" cy="461665"/>
                </a:xfrm>
              </p:grpSpPr>
              <p:sp>
                <p:nvSpPr>
                  <p:cNvPr id="81" name="모서리가 둥근 직사각형 80">
                    <a:extLst>
                      <a:ext uri="{FF2B5EF4-FFF2-40B4-BE49-F238E27FC236}">
                        <a16:creationId xmlns:a16="http://schemas.microsoft.com/office/drawing/2014/main" id="{9F8FC1CA-C6EB-A520-9C27-DDD23FD06EBA}"/>
                      </a:ext>
                    </a:extLst>
                  </p:cNvPr>
                  <p:cNvSpPr/>
                  <p:nvPr/>
                </p:nvSpPr>
                <p:spPr>
                  <a:xfrm>
                    <a:off x="5861538" y="3420579"/>
                    <a:ext cx="898770" cy="46166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5C7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dirty="0"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endParaRPr>
                  </a:p>
                </p:txBody>
              </p: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FE3D7780-EB38-8945-3F05-9CE330D38B14}"/>
                      </a:ext>
                    </a:extLst>
                  </p:cNvPr>
                  <p:cNvSpPr txBox="1"/>
                  <p:nvPr/>
                </p:nvSpPr>
                <p:spPr>
                  <a:xfrm>
                    <a:off x="5861539" y="3466745"/>
                    <a:ext cx="8987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R" b="1" dirty="0">
                        <a:solidFill>
                          <a:schemeClr val="bg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01</a:t>
                    </a:r>
                    <a:endParaRPr kumimoji="1" lang="ko-KR" altLang="en-US" b="1" dirty="0">
                      <a:solidFill>
                        <a:schemeClr val="bg1"/>
                      </a:solidFill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endParaRPr>
                  </a:p>
                </p:txBody>
              </p:sp>
            </p:grpSp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0060752B-5001-5037-D3D1-73AA5BEE20D6}"/>
                    </a:ext>
                  </a:extLst>
                </p:cNvPr>
                <p:cNvGrpSpPr/>
                <p:nvPr/>
              </p:nvGrpSpPr>
              <p:grpSpPr>
                <a:xfrm>
                  <a:off x="8903239" y="3481307"/>
                  <a:ext cx="898771" cy="461665"/>
                  <a:chOff x="5861538" y="3420579"/>
                  <a:chExt cx="898771" cy="461665"/>
                </a:xfrm>
              </p:grpSpPr>
              <p:sp>
                <p:nvSpPr>
                  <p:cNvPr id="79" name="모서리가 둥근 직사각형 78">
                    <a:extLst>
                      <a:ext uri="{FF2B5EF4-FFF2-40B4-BE49-F238E27FC236}">
                        <a16:creationId xmlns:a16="http://schemas.microsoft.com/office/drawing/2014/main" id="{A0BA00F6-3481-76F6-9F15-3FD13B0CE3E1}"/>
                      </a:ext>
                    </a:extLst>
                  </p:cNvPr>
                  <p:cNvSpPr/>
                  <p:nvPr/>
                </p:nvSpPr>
                <p:spPr>
                  <a:xfrm>
                    <a:off x="5861538" y="3420579"/>
                    <a:ext cx="898770" cy="46166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5C7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dirty="0"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endParaRP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D24B9CA3-9330-B169-A634-F7A073D524E1}"/>
                      </a:ext>
                    </a:extLst>
                  </p:cNvPr>
                  <p:cNvSpPr txBox="1"/>
                  <p:nvPr/>
                </p:nvSpPr>
                <p:spPr>
                  <a:xfrm>
                    <a:off x="5861539" y="3466745"/>
                    <a:ext cx="8987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R" b="1" dirty="0">
                        <a:solidFill>
                          <a:schemeClr val="bg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02</a:t>
                    </a:r>
                    <a:endParaRPr kumimoji="1" lang="ko-KR" altLang="en-US" b="1" dirty="0">
                      <a:solidFill>
                        <a:schemeClr val="bg1"/>
                      </a:solidFill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endParaRPr>
                  </a:p>
                </p:txBody>
              </p:sp>
            </p:grp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08D84FE-53BE-EAC1-95CB-3E7082DB8079}"/>
                    </a:ext>
                  </a:extLst>
                </p:cNvPr>
                <p:cNvSpPr txBox="1"/>
                <p:nvPr/>
              </p:nvSpPr>
              <p:spPr>
                <a:xfrm>
                  <a:off x="6685435" y="5035437"/>
                  <a:ext cx="119511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1200" dirty="0"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rPr>
                    <a:t>저조한 홍보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1A1301E-2086-30C0-40D3-F2B3D6113FD8}"/>
                    </a:ext>
                  </a:extLst>
                </p:cNvPr>
                <p:cNvSpPr txBox="1"/>
                <p:nvPr/>
              </p:nvSpPr>
              <p:spPr>
                <a:xfrm>
                  <a:off x="8702428" y="5033414"/>
                  <a:ext cx="13046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1200" dirty="0"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rPr>
                    <a:t>정책 활성화 </a:t>
                  </a:r>
                  <a:r>
                    <a:rPr kumimoji="1" lang="en-US" altLang="ko-KR" sz="1200" dirty="0"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rPr>
                    <a:t>X</a:t>
                  </a:r>
                  <a:endParaRPr kumimoji="1" lang="ko-KR" altLang="en-US" sz="12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</p:grpSp>
          <p:pic>
            <p:nvPicPr>
              <p:cNvPr id="5" name="그림 4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AEB3EDC8-B962-CB0F-E1C3-DA62C3DB1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98111" y="4153882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7" name="그림 6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D14F717C-9BC0-5038-8D74-2DED7BBD60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35569" y="4153882"/>
                <a:ext cx="720000" cy="720000"/>
              </a:xfrm>
              <a:prstGeom prst="rect">
                <a:avLst/>
              </a:prstGeom>
            </p:spPr>
          </p:pic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ECD1AD-FA2E-AD40-8E5B-89A5DA8BBF1D}"/>
              </a:ext>
            </a:extLst>
          </p:cNvPr>
          <p:cNvGrpSpPr/>
          <p:nvPr/>
        </p:nvGrpSpPr>
        <p:grpSpPr>
          <a:xfrm>
            <a:off x="1473979" y="1617459"/>
            <a:ext cx="3722484" cy="3529214"/>
            <a:chOff x="953905" y="2094184"/>
            <a:chExt cx="3788975" cy="35922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5EE8CA4-899E-E1DB-AB18-9C9DB440D4B9}"/>
                </a:ext>
              </a:extLst>
            </p:cNvPr>
            <p:cNvSpPr/>
            <p:nvPr/>
          </p:nvSpPr>
          <p:spPr>
            <a:xfrm>
              <a:off x="953905" y="2094184"/>
              <a:ext cx="3788975" cy="3592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28178" dist="42352" dir="4800000" sx="100777" sy="100777" algn="tl" rotWithShape="0">
                <a:prstClr val="black">
                  <a:alpha val="32933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8D4DDA6-61C7-ED8B-8425-EF2F5DB48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9687" y="2227039"/>
              <a:ext cx="3517409" cy="3326541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893064-F728-84F6-699B-00987FFA8B4B}"/>
              </a:ext>
            </a:extLst>
          </p:cNvPr>
          <p:cNvGrpSpPr/>
          <p:nvPr/>
        </p:nvGrpSpPr>
        <p:grpSpPr>
          <a:xfrm>
            <a:off x="1795784" y="5369804"/>
            <a:ext cx="8666137" cy="860643"/>
            <a:chOff x="2914736" y="4749269"/>
            <a:chExt cx="6415437" cy="71300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C7FDFF-51A0-77F2-6362-EC0FA2CFEE01}"/>
                </a:ext>
              </a:extLst>
            </p:cNvPr>
            <p:cNvSpPr txBox="1"/>
            <p:nvPr/>
          </p:nvSpPr>
          <p:spPr>
            <a:xfrm>
              <a:off x="2914736" y="5079803"/>
              <a:ext cx="6366795" cy="382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8E9FBB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=&gt; 서울시의 무인 수거함 정책을 모방하여 폐의약품 수거함을 설치 중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5647F4-2808-78C6-9DF5-059DA9F0196F}"/>
                </a:ext>
              </a:extLst>
            </p:cNvPr>
            <p:cNvSpPr txBox="1"/>
            <p:nvPr/>
          </p:nvSpPr>
          <p:spPr>
            <a:xfrm>
              <a:off x="3166441" y="4749269"/>
              <a:ext cx="6163732" cy="3824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>
                      <a:lumMod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폐의약품을 모두 일반쓰레기와 같이 소각 </a:t>
              </a:r>
              <a:endParaRPr lang="en-US" altLang="ko-KR" sz="2400" b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17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데이터 수집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8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2BF28C-9C36-01EB-0AE9-78D6FAA0ECEE}"/>
              </a:ext>
            </a:extLst>
          </p:cNvPr>
          <p:cNvSpPr/>
          <p:nvPr/>
        </p:nvSpPr>
        <p:spPr>
          <a:xfrm>
            <a:off x="1226570" y="3878968"/>
            <a:ext cx="1617606" cy="646331"/>
          </a:xfrm>
          <a:prstGeom prst="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3621E99-213A-E662-B067-AD1A650D9E63}"/>
              </a:ext>
            </a:extLst>
          </p:cNvPr>
          <p:cNvSpPr/>
          <p:nvPr/>
        </p:nvSpPr>
        <p:spPr>
          <a:xfrm>
            <a:off x="6425744" y="3875901"/>
            <a:ext cx="1617606" cy="646331"/>
          </a:xfrm>
          <a:prstGeom prst="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0EE4E16-CF7D-89E9-70AA-8B6057BEF5B1}"/>
              </a:ext>
            </a:extLst>
          </p:cNvPr>
          <p:cNvSpPr/>
          <p:nvPr/>
        </p:nvSpPr>
        <p:spPr>
          <a:xfrm>
            <a:off x="3826157" y="3875902"/>
            <a:ext cx="1617606" cy="646331"/>
          </a:xfrm>
          <a:prstGeom prst="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79233B0-C31E-B0BC-5A87-529E6FB5CD4A}"/>
              </a:ext>
            </a:extLst>
          </p:cNvPr>
          <p:cNvSpPr/>
          <p:nvPr/>
        </p:nvSpPr>
        <p:spPr>
          <a:xfrm>
            <a:off x="8846375" y="3886248"/>
            <a:ext cx="1975514" cy="646331"/>
          </a:xfrm>
          <a:prstGeom prst="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5C029E7-BFF9-2C4E-3C0A-5B568DD376B1}"/>
              </a:ext>
            </a:extLst>
          </p:cNvPr>
          <p:cNvGrpSpPr/>
          <p:nvPr/>
        </p:nvGrpSpPr>
        <p:grpSpPr>
          <a:xfrm>
            <a:off x="1226570" y="2038934"/>
            <a:ext cx="9629246" cy="2493645"/>
            <a:chOff x="1311014" y="2349492"/>
            <a:chExt cx="9629246" cy="249364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A6AE82B-0942-5CBC-501A-0AF456068743}"/>
                </a:ext>
              </a:extLst>
            </p:cNvPr>
            <p:cNvSpPr txBox="1"/>
            <p:nvPr/>
          </p:nvSpPr>
          <p:spPr>
            <a:xfrm>
              <a:off x="8896893" y="4189526"/>
              <a:ext cx="2043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카드 소비 현황</a:t>
              </a:r>
              <a:br>
                <a:rPr kumimoji="1" lang="en-US" altLang="ko-KR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</a:br>
              <a:r>
                <a:rPr kumimoji="1" lang="en-US" altLang="ko-KR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(</a:t>
              </a:r>
              <a:r>
                <a: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의약품 소비 현황</a:t>
              </a:r>
              <a:r>
                <a:rPr kumimoji="1" lang="en-US" altLang="ko-KR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)</a:t>
              </a:r>
              <a:endParaRPr kumimoji="1" lang="ko-KR" altLang="en-US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34287A5-8100-F215-E916-368054422986}"/>
                </a:ext>
              </a:extLst>
            </p:cNvPr>
            <p:cNvSpPr txBox="1"/>
            <p:nvPr/>
          </p:nvSpPr>
          <p:spPr>
            <a:xfrm>
              <a:off x="1311014" y="4189526"/>
              <a:ext cx="16176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정류장별 </a:t>
              </a:r>
              <a:endParaRPr kumimoji="1" lang="en-US" altLang="ko-KR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정차 노선 수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C27F556-E0D4-FB61-1080-B065D590BDA4}"/>
                </a:ext>
              </a:extLst>
            </p:cNvPr>
            <p:cNvSpPr txBox="1"/>
            <p:nvPr/>
          </p:nvSpPr>
          <p:spPr>
            <a:xfrm>
              <a:off x="6510184" y="4196806"/>
              <a:ext cx="161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인구 및</a:t>
              </a:r>
              <a:endParaRPr kumimoji="1" lang="en-US" altLang="ko-KR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세대 현황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06DDFD-9702-488F-98B9-048CE82A8AE6}"/>
                </a:ext>
              </a:extLst>
            </p:cNvPr>
            <p:cNvSpPr txBox="1"/>
            <p:nvPr/>
          </p:nvSpPr>
          <p:spPr>
            <a:xfrm>
              <a:off x="3910599" y="4189526"/>
              <a:ext cx="16176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전국 병원</a:t>
              </a:r>
              <a:r>
                <a:rPr kumimoji="1" lang="en-US" altLang="ko-KR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  <a:r>
                <a: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</a:t>
              </a:r>
              <a:endParaRPr kumimoji="1" lang="en-US" altLang="ko-KR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약국 현황 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018798CB-1CE7-EFE2-5D65-5DFF249DEE16}"/>
                </a:ext>
              </a:extLst>
            </p:cNvPr>
            <p:cNvGrpSpPr/>
            <p:nvPr/>
          </p:nvGrpSpPr>
          <p:grpSpPr>
            <a:xfrm>
              <a:off x="1311014" y="2349492"/>
              <a:ext cx="9416366" cy="1617606"/>
              <a:chOff x="1402108" y="1928284"/>
              <a:chExt cx="9416366" cy="1617606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ADA41603-8985-B33A-5E6E-930DD51A7691}"/>
                  </a:ext>
                </a:extLst>
              </p:cNvPr>
              <p:cNvSpPr/>
              <p:nvPr/>
            </p:nvSpPr>
            <p:spPr>
              <a:xfrm>
                <a:off x="1402108" y="1928284"/>
                <a:ext cx="1617606" cy="16176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08186" dist="43218" dir="3660000" algn="tl" rotWithShape="0">
                  <a:prstClr val="black">
                    <a:alpha val="45369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21BF3DC0-4810-4368-AA01-B7D244A6301B}"/>
                  </a:ext>
                </a:extLst>
              </p:cNvPr>
              <p:cNvSpPr/>
              <p:nvPr/>
            </p:nvSpPr>
            <p:spPr>
              <a:xfrm>
                <a:off x="4001695" y="1928284"/>
                <a:ext cx="1617606" cy="16176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08186" dist="43218" dir="3660000" algn="tl" rotWithShape="0">
                  <a:prstClr val="black">
                    <a:alpha val="45369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DD07ABA8-845A-8BED-5DEE-A64425BC7AC8}"/>
                  </a:ext>
                </a:extLst>
              </p:cNvPr>
              <p:cNvSpPr/>
              <p:nvPr/>
            </p:nvSpPr>
            <p:spPr>
              <a:xfrm>
                <a:off x="6601282" y="1928284"/>
                <a:ext cx="1617606" cy="16176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08186" dist="43218" dir="3660000" algn="tl" rotWithShape="0">
                  <a:prstClr val="black">
                    <a:alpha val="45369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16C74AB2-A1EF-056D-1D9F-BED5FE46900E}"/>
                  </a:ext>
                </a:extLst>
              </p:cNvPr>
              <p:cNvSpPr/>
              <p:nvPr/>
            </p:nvSpPr>
            <p:spPr>
              <a:xfrm>
                <a:off x="9200868" y="1928284"/>
                <a:ext cx="1617606" cy="16176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08186" dist="43218" dir="3660000" algn="tl" rotWithShape="0">
                  <a:prstClr val="black">
                    <a:alpha val="45369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</p:grpSp>
        <p:pic>
          <p:nvPicPr>
            <p:cNvPr id="52" name="그림 5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C6265C17-3C64-5497-86BA-B76CABDFB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8577" y="2652495"/>
              <a:ext cx="1080000" cy="1080000"/>
            </a:xfrm>
            <a:prstGeom prst="rect">
              <a:avLst/>
            </a:prstGeom>
          </p:spPr>
        </p:pic>
        <p:pic>
          <p:nvPicPr>
            <p:cNvPr id="55" name="그림 5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03BFDC75-4803-D6A3-7DF3-3ADCF40BA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4699" y="2626279"/>
              <a:ext cx="1080000" cy="1080000"/>
            </a:xfrm>
            <a:prstGeom prst="rect">
              <a:avLst/>
            </a:prstGeom>
          </p:spPr>
        </p:pic>
        <p:pic>
          <p:nvPicPr>
            <p:cNvPr id="57" name="그림 56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43ED0F06-6F5F-116D-F10C-983C6EE8E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79404" y="2573535"/>
              <a:ext cx="1080000" cy="1080000"/>
            </a:xfrm>
            <a:prstGeom prst="rect">
              <a:avLst/>
            </a:prstGeom>
          </p:spPr>
        </p:pic>
        <p:pic>
          <p:nvPicPr>
            <p:cNvPr id="59" name="그림 5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8CF15858-942C-88FB-34C8-5F343D7B9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65526" y="2626279"/>
              <a:ext cx="1080000" cy="1080000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17ECE55B-6F03-8DDB-40D6-DF52AE4B513D}"/>
              </a:ext>
            </a:extLst>
          </p:cNvPr>
          <p:cNvSpPr txBox="1"/>
          <p:nvPr/>
        </p:nvSpPr>
        <p:spPr>
          <a:xfrm>
            <a:off x="2259733" y="4909631"/>
            <a:ext cx="7665880" cy="1136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정류장별 정차 노선 수 </a:t>
            </a:r>
            <a:r>
              <a:rPr kumimoji="1"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+</a:t>
            </a: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전국 병원</a:t>
            </a:r>
            <a:r>
              <a:rPr kumimoji="1"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약국 현황 </a:t>
            </a:r>
            <a:r>
              <a:rPr kumimoji="1"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=&gt;</a:t>
            </a: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ko-KR" altLang="en-US" sz="2400" b="1" dirty="0">
                <a:solidFill>
                  <a:srgbClr val="B5C7E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접근성 지수</a:t>
            </a:r>
            <a:endParaRPr kumimoji="1" lang="en-US" altLang="ko-KR" sz="2400" b="1" dirty="0">
              <a:solidFill>
                <a:srgbClr val="B5C7E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인구 밀도 </a:t>
            </a:r>
            <a:r>
              <a:rPr kumimoji="1"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+</a:t>
            </a: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의약품 소비 현황 </a:t>
            </a:r>
            <a:r>
              <a:rPr kumimoji="1"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=&gt;</a:t>
            </a: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ko-KR" altLang="en-US" sz="2400" b="1" dirty="0">
                <a:solidFill>
                  <a:srgbClr val="B5C7E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의약품 판매량 지수</a:t>
            </a:r>
          </a:p>
        </p:txBody>
      </p:sp>
    </p:spTree>
    <p:extLst>
      <p:ext uri="{BB962C8B-B14F-4D97-AF65-F5344CB8AC3E}">
        <p14:creationId xmlns:p14="http://schemas.microsoft.com/office/powerpoint/2010/main" val="309984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데이터 수집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9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FC61AB-F671-B37C-4F38-1930AA0A38C2}"/>
              </a:ext>
            </a:extLst>
          </p:cNvPr>
          <p:cNvSpPr txBox="1"/>
          <p:nvPr/>
        </p:nvSpPr>
        <p:spPr>
          <a:xfrm>
            <a:off x="709126" y="1450416"/>
            <a:ext cx="6654711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버스 노선 수 데이터를 활용하는 이유</a:t>
            </a:r>
            <a:endParaRPr kumimoji="1" lang="en-US" altLang="ko-KR" sz="2400" b="1" dirty="0">
              <a:solidFill>
                <a:srgbClr val="B5C7E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" name="사각형: 둥근 모서리 4">
            <a:extLst>
              <a:ext uri="{FF2B5EF4-FFF2-40B4-BE49-F238E27FC236}">
                <a16:creationId xmlns:a16="http://schemas.microsoft.com/office/drawing/2014/main" id="{F24A57AE-84DA-48DA-1BE9-6147E9BB5778}"/>
              </a:ext>
            </a:extLst>
          </p:cNvPr>
          <p:cNvSpPr/>
          <p:nvPr/>
        </p:nvSpPr>
        <p:spPr>
          <a:xfrm>
            <a:off x="1258702" y="2665910"/>
            <a:ext cx="3030243" cy="2020390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C62ED5-CC32-12AF-05ED-C86ADE288EE6}"/>
              </a:ext>
            </a:extLst>
          </p:cNvPr>
          <p:cNvGrpSpPr/>
          <p:nvPr/>
        </p:nvGrpSpPr>
        <p:grpSpPr>
          <a:xfrm>
            <a:off x="2324437" y="2435077"/>
            <a:ext cx="898771" cy="461665"/>
            <a:chOff x="6911067" y="2938880"/>
            <a:chExt cx="898771" cy="461665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CFC4A156-6C83-BC2A-190C-4AF975AED7D8}"/>
                </a:ext>
              </a:extLst>
            </p:cNvPr>
            <p:cNvSpPr/>
            <p:nvPr/>
          </p:nvSpPr>
          <p:spPr>
            <a:xfrm>
              <a:off x="6911067" y="2938880"/>
              <a:ext cx="898770" cy="461665"/>
            </a:xfrm>
            <a:prstGeom prst="roundRect">
              <a:avLst>
                <a:gd name="adj" fmla="val 50000"/>
              </a:avLst>
            </a:prstGeom>
            <a:solidFill>
              <a:srgbClr val="B5C7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71387A-0F08-F475-EAF0-2252E0A60F6C}"/>
                </a:ext>
              </a:extLst>
            </p:cNvPr>
            <p:cNvSpPr txBox="1"/>
            <p:nvPr/>
          </p:nvSpPr>
          <p:spPr>
            <a:xfrm>
              <a:off x="6911068" y="2985046"/>
              <a:ext cx="898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01</a:t>
              </a:r>
              <a:endParaRPr kumimoji="1" lang="ko-KR" altLang="en-US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37D0DEB-C28C-734F-1326-4A4D8675649A}"/>
              </a:ext>
            </a:extLst>
          </p:cNvPr>
          <p:cNvSpPr txBox="1"/>
          <p:nvPr/>
        </p:nvSpPr>
        <p:spPr>
          <a:xfrm>
            <a:off x="1258701" y="3241210"/>
            <a:ext cx="3030243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동사무소</a:t>
            </a:r>
            <a:r>
              <a:rPr lang="en-US" altLang="ko-KR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보건소의</a:t>
            </a:r>
            <a:endParaRPr lang="en-US" altLang="ko-KR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8E9FBB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낮은 접근성과 비가시성</a:t>
            </a:r>
          </a:p>
        </p:txBody>
      </p:sp>
      <p:sp>
        <p:nvSpPr>
          <p:cNvPr id="28" name="사각형: 둥근 모서리 4">
            <a:extLst>
              <a:ext uri="{FF2B5EF4-FFF2-40B4-BE49-F238E27FC236}">
                <a16:creationId xmlns:a16="http://schemas.microsoft.com/office/drawing/2014/main" id="{EF8C96F3-A605-E0DD-2249-2F1B808AFE5E}"/>
              </a:ext>
            </a:extLst>
          </p:cNvPr>
          <p:cNvSpPr/>
          <p:nvPr/>
        </p:nvSpPr>
        <p:spPr>
          <a:xfrm>
            <a:off x="4470984" y="2665910"/>
            <a:ext cx="3030243" cy="2020390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0D58041-FF6E-45B6-CF4E-166B2AA1D6EC}"/>
              </a:ext>
            </a:extLst>
          </p:cNvPr>
          <p:cNvGrpSpPr/>
          <p:nvPr/>
        </p:nvGrpSpPr>
        <p:grpSpPr>
          <a:xfrm>
            <a:off x="5536719" y="2435077"/>
            <a:ext cx="898771" cy="461665"/>
            <a:chOff x="6911067" y="2938880"/>
            <a:chExt cx="898771" cy="461665"/>
          </a:xfrm>
        </p:grpSpPr>
        <p:sp>
          <p:nvSpPr>
            <p:cNvPr id="51" name="모서리가 둥근 직사각형 50">
              <a:extLst>
                <a:ext uri="{FF2B5EF4-FFF2-40B4-BE49-F238E27FC236}">
                  <a16:creationId xmlns:a16="http://schemas.microsoft.com/office/drawing/2014/main" id="{72158D25-2FFB-7FDE-16CD-85B0B72BE162}"/>
                </a:ext>
              </a:extLst>
            </p:cNvPr>
            <p:cNvSpPr/>
            <p:nvPr/>
          </p:nvSpPr>
          <p:spPr>
            <a:xfrm>
              <a:off x="6911067" y="2938880"/>
              <a:ext cx="898770" cy="461665"/>
            </a:xfrm>
            <a:prstGeom prst="roundRect">
              <a:avLst>
                <a:gd name="adj" fmla="val 50000"/>
              </a:avLst>
            </a:prstGeom>
            <a:solidFill>
              <a:srgbClr val="B5C7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2CF3B06-0F8E-DFEA-A034-060C43D03DD0}"/>
                </a:ext>
              </a:extLst>
            </p:cNvPr>
            <p:cNvSpPr txBox="1"/>
            <p:nvPr/>
          </p:nvSpPr>
          <p:spPr>
            <a:xfrm>
              <a:off x="6911068" y="2985046"/>
              <a:ext cx="898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02</a:t>
              </a:r>
              <a:endParaRPr kumimoji="1" lang="ko-KR" altLang="en-US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061BE95-A122-26C4-3C23-9624DA54F3D9}"/>
              </a:ext>
            </a:extLst>
          </p:cNvPr>
          <p:cNvSpPr txBox="1"/>
          <p:nvPr/>
        </p:nvSpPr>
        <p:spPr>
          <a:xfrm>
            <a:off x="4470983" y="3250857"/>
            <a:ext cx="3030243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8E9FBB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수거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필요성과 </a:t>
            </a:r>
            <a:endParaRPr lang="en-US" altLang="ko-KR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8E9FBB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올바른 폐기 방법 전달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중요성</a:t>
            </a:r>
          </a:p>
        </p:txBody>
      </p:sp>
      <p:sp>
        <p:nvSpPr>
          <p:cNvPr id="58" name="사각형: 둥근 모서리 4">
            <a:extLst>
              <a:ext uri="{FF2B5EF4-FFF2-40B4-BE49-F238E27FC236}">
                <a16:creationId xmlns:a16="http://schemas.microsoft.com/office/drawing/2014/main" id="{F6306877-359E-B41F-D00D-DEB8AEED62F8}"/>
              </a:ext>
            </a:extLst>
          </p:cNvPr>
          <p:cNvSpPr/>
          <p:nvPr/>
        </p:nvSpPr>
        <p:spPr>
          <a:xfrm>
            <a:off x="7683266" y="2665910"/>
            <a:ext cx="3030243" cy="2020390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09B0F1A-3D3F-452C-8A98-281A2FF0D99D}"/>
              </a:ext>
            </a:extLst>
          </p:cNvPr>
          <p:cNvGrpSpPr/>
          <p:nvPr/>
        </p:nvGrpSpPr>
        <p:grpSpPr>
          <a:xfrm>
            <a:off x="8749001" y="2435077"/>
            <a:ext cx="898771" cy="461665"/>
            <a:chOff x="6911067" y="2938880"/>
            <a:chExt cx="898771" cy="461665"/>
          </a:xfrm>
        </p:grpSpPr>
        <p:sp>
          <p:nvSpPr>
            <p:cNvPr id="67" name="모서리가 둥근 직사각형 66">
              <a:extLst>
                <a:ext uri="{FF2B5EF4-FFF2-40B4-BE49-F238E27FC236}">
                  <a16:creationId xmlns:a16="http://schemas.microsoft.com/office/drawing/2014/main" id="{1B1AC168-3A98-F5AE-4A03-9941A111991F}"/>
                </a:ext>
              </a:extLst>
            </p:cNvPr>
            <p:cNvSpPr/>
            <p:nvPr/>
          </p:nvSpPr>
          <p:spPr>
            <a:xfrm>
              <a:off x="6911067" y="2938880"/>
              <a:ext cx="898770" cy="461665"/>
            </a:xfrm>
            <a:prstGeom prst="roundRect">
              <a:avLst>
                <a:gd name="adj" fmla="val 50000"/>
              </a:avLst>
            </a:prstGeom>
            <a:solidFill>
              <a:srgbClr val="B5C7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2BC69AD-F4F9-C4D9-C3E7-D13E8EFCF131}"/>
                </a:ext>
              </a:extLst>
            </p:cNvPr>
            <p:cNvSpPr txBox="1"/>
            <p:nvPr/>
          </p:nvSpPr>
          <p:spPr>
            <a:xfrm>
              <a:off x="6911068" y="2985046"/>
              <a:ext cx="898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03</a:t>
              </a:r>
              <a:endParaRPr kumimoji="1" lang="ko-KR" altLang="en-US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5859278-F3EA-B65F-A426-C672F59DB1B3}"/>
              </a:ext>
            </a:extLst>
          </p:cNvPr>
          <p:cNvSpPr txBox="1"/>
          <p:nvPr/>
        </p:nvSpPr>
        <p:spPr>
          <a:xfrm>
            <a:off x="2550798" y="5253743"/>
            <a:ext cx="7090403" cy="582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=&gt;</a:t>
            </a: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대기 시간이 존재하는 </a:t>
            </a:r>
            <a:r>
              <a:rPr kumimoji="1" lang="ko-KR" altLang="en-US" sz="2400" b="1" dirty="0">
                <a:solidFill>
                  <a:srgbClr val="8E9FBB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버스 정류장</a:t>
            </a: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입지 후보로 결정</a:t>
            </a:r>
            <a:endParaRPr kumimoji="1" lang="ko-KR" altLang="en-US" sz="2400" b="1" dirty="0">
              <a:solidFill>
                <a:srgbClr val="B5C7E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4CAC15-FCAB-1794-D1B0-DBC88BFDEDE2}"/>
              </a:ext>
            </a:extLst>
          </p:cNvPr>
          <p:cNvSpPr txBox="1"/>
          <p:nvPr/>
        </p:nvSpPr>
        <p:spPr>
          <a:xfrm>
            <a:off x="7683264" y="3261530"/>
            <a:ext cx="3030243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정보 전달과 관심 유도를 위해 장소에서 </a:t>
            </a:r>
            <a:r>
              <a:rPr lang="ko-KR" altLang="en-US" b="1" dirty="0">
                <a:solidFill>
                  <a:srgbClr val="8E9FBB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일정 시간 체류 필요</a:t>
            </a:r>
          </a:p>
        </p:txBody>
      </p:sp>
    </p:spTree>
    <p:extLst>
      <p:ext uri="{BB962C8B-B14F-4D97-AF65-F5344CB8AC3E}">
        <p14:creationId xmlns:p14="http://schemas.microsoft.com/office/powerpoint/2010/main" val="37777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</TotalTime>
  <Words>1450</Words>
  <Application>Microsoft Macintosh PowerPoint</Application>
  <PresentationFormat>와이드스크린</PresentationFormat>
  <Paragraphs>401</Paragraphs>
  <Slides>26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맑은 고딕</vt:lpstr>
      <vt:lpstr>Pretendard Light</vt:lpstr>
      <vt:lpstr>Pretendard Medium</vt:lpstr>
      <vt:lpstr>Arial</vt:lpstr>
      <vt:lpstr>Cambria Math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장영주</dc:creator>
  <cp:lastModifiedBy>장영주</cp:lastModifiedBy>
  <cp:revision>163</cp:revision>
  <cp:lastPrinted>2024-09-03T17:07:08Z</cp:lastPrinted>
  <dcterms:created xsi:type="dcterms:W3CDTF">2024-08-30T16:43:56Z</dcterms:created>
  <dcterms:modified xsi:type="dcterms:W3CDTF">2024-09-03T17:11:51Z</dcterms:modified>
</cp:coreProperties>
</file>